
<file path=[Content_Types].xml><?xml version="1.0" encoding="utf-8"?>
<Types xmlns="http://schemas.openxmlformats.org/package/2006/content-types">
  <Default Extension="mp3" ContentType="audio/mpeg"/>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63" r:id="rId6"/>
  </p:sldMasterIdLst>
  <p:sldIdLst>
    <p:sldId id="263" r:id="rId7"/>
    <p:sldId id="256" r:id="rId8"/>
    <p:sldId id="266"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465" r:id="rId22"/>
    <p:sldId id="278" r:id="rId23"/>
    <p:sldId id="279" r:id="rId24"/>
    <p:sldId id="280" r:id="rId25"/>
    <p:sldId id="476"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466" r:id="rId40"/>
    <p:sldId id="294" r:id="rId41"/>
    <p:sldId id="295" r:id="rId42"/>
    <p:sldId id="296"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utorial" id="{34F5036B-2A17-44B4-967C-9CFBF572ECB7}">
          <p14:sldIdLst/>
        </p14:section>
        <p14:section name="Intro" id="{998FE7C4-4244-4827-80FD-14ED3A7FFE39}">
          <p14:sldIdLst>
            <p14:sldId id="263"/>
          </p14:sldIdLst>
        </p14:section>
        <p14:section name="Question 1" id="{0C2AD059-8FD0-444E-9A76-743293FB6357}">
          <p14:sldIdLst>
            <p14:sldId id="256"/>
            <p14:sldId id="266"/>
            <p14:sldId id="265"/>
          </p14:sldIdLst>
        </p14:section>
        <p14:section name="Question 2" id="{F94C211B-F952-4378-80A7-4AE06B71B36D}">
          <p14:sldIdLst>
            <p14:sldId id="267"/>
            <p14:sldId id="268"/>
            <p14:sldId id="269"/>
          </p14:sldIdLst>
        </p14:section>
        <p14:section name="Question 3" id="{11555149-3731-4EC6-94D4-9A9D7B58E4D1}">
          <p14:sldIdLst>
            <p14:sldId id="270"/>
            <p14:sldId id="271"/>
            <p14:sldId id="272"/>
          </p14:sldIdLst>
        </p14:section>
        <p14:section name="Question 4" id="{8BEBECA6-727E-4580-8617-2413B74FC396}">
          <p14:sldIdLst>
            <p14:sldId id="273"/>
            <p14:sldId id="274"/>
            <p14:sldId id="275"/>
          </p14:sldIdLst>
        </p14:section>
        <p14:section name="Question 5" id="{53CBBEB1-45B2-4961-BD7C-6726A4E30DC0}">
          <p14:sldIdLst>
            <p14:sldId id="276"/>
            <p14:sldId id="277"/>
            <p14:sldId id="465"/>
            <p14:sldId id="278"/>
          </p14:sldIdLst>
        </p14:section>
        <p14:section name="Question 6" id="{194A2F3A-854B-4678-A12C-25D93C1D400A}">
          <p14:sldIdLst>
            <p14:sldId id="279"/>
            <p14:sldId id="280"/>
            <p14:sldId id="476"/>
            <p14:sldId id="281"/>
          </p14:sldIdLst>
        </p14:section>
        <p14:section name="Question 7" id="{DA2C8177-AA9A-48CF-8633-1D1FA59D3741}">
          <p14:sldIdLst>
            <p14:sldId id="282"/>
            <p14:sldId id="283"/>
            <p14:sldId id="284"/>
          </p14:sldIdLst>
        </p14:section>
        <p14:section name="Question 8" id="{CE35DB9C-CC45-4C4C-8D0B-C2E6435FE9E8}">
          <p14:sldIdLst>
            <p14:sldId id="285"/>
            <p14:sldId id="286"/>
            <p14:sldId id="287"/>
          </p14:sldIdLst>
        </p14:section>
        <p14:section name="Question 9" id="{A944923D-42D8-4691-A1D6-AF7E7EBE7B58}">
          <p14:sldIdLst>
            <p14:sldId id="288"/>
            <p14:sldId id="289"/>
            <p14:sldId id="290"/>
          </p14:sldIdLst>
        </p14:section>
        <p14:section name="Question 10" id="{7B7E7B87-1D2A-4E32-9251-08C52209F17A}">
          <p14:sldIdLst>
            <p14:sldId id="291"/>
            <p14:sldId id="292"/>
            <p14:sldId id="293"/>
            <p14:sldId id="466"/>
          </p14:sldIdLst>
        </p14:section>
        <p14:section name="Question 11" id="{7B485E14-B764-48EE-AD11-FA313A0F9BFC}">
          <p14:sldIdLst>
            <p14:sldId id="294"/>
            <p14:sldId id="295"/>
            <p14:sldId id="29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E1A"/>
    <a:srgbClr val="F88008"/>
    <a:srgbClr val="ECBD43"/>
    <a:srgbClr val="FDC643"/>
    <a:srgbClr val="3567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showGuides="1">
      <p:cViewPr varScale="1">
        <p:scale>
          <a:sx n="77" d="100"/>
          <a:sy n="77" d="100"/>
        </p:scale>
        <p:origin x="738" y="78"/>
      </p:cViewPr>
      <p:guideLst>
        <p:guide orient="horz" pos="2183"/>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7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a Gumpelmeyer" userId="45e238fb-232b-45ab-b38f-a2e16325817a" providerId="ADAL" clId="{4E477C92-17AB-E745-9423-9EDF0687D7DC}"/>
    <pc:docChg chg="delSld modSection">
      <pc:chgData name="Johanna Gumpelmeyer" userId="45e238fb-232b-45ab-b38f-a2e16325817a" providerId="ADAL" clId="{4E477C92-17AB-E745-9423-9EDF0687D7DC}" dt="2022-01-07T12:26:17.449" v="0" actId="2696"/>
      <pc:docMkLst>
        <pc:docMk/>
      </pc:docMkLst>
      <pc:sldChg chg="del">
        <pc:chgData name="Johanna Gumpelmeyer" userId="45e238fb-232b-45ab-b38f-a2e16325817a" providerId="ADAL" clId="{4E477C92-17AB-E745-9423-9EDF0687D7DC}" dt="2022-01-07T12:26:17.449" v="0" actId="2696"/>
        <pc:sldMkLst>
          <pc:docMk/>
          <pc:sldMk cId="3490040762"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DE40F0A-CA60-4B85-B9D5-F51CCD21BB1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xmlns="" id="{DD9573B9-9648-426C-A1CA-EFCF7E5DD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xmlns="" id="{554D7147-E393-4FF1-84F7-BE2C9C240840}"/>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6E9E79D2-D47A-4B8C-AF14-50F5C0D4BD8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5021F92C-E151-4886-ADC3-D2F0B4CA75CB}"/>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424899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5D9E16F-A854-4517-B3A0-E8E9AB442A7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xmlns="" id="{6A3E9848-0A69-450F-A620-3DF902B1D16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BFE4DF86-CE58-4FDA-A23D-ABCF4457BAA4}"/>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19AC1661-75CA-4953-A2A5-31C3B786E8DF}"/>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331E0D62-1379-4DA4-A6EB-97727ED86E9C}"/>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2128443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xmlns="" id="{E32CD6A4-D367-42C9-8114-77A00BCD01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xmlns="" id="{896B18D1-37D0-4ABE-823A-2A7B87E5D41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D8CF97D1-5572-4E0B-8D43-BC16B377CC82}"/>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75D9AA64-A950-417A-80E9-D9BA02FE2AD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9D72D132-F4CC-4F67-BCF2-C4ABBE315F0A}"/>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267184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E76403C-6719-4FB4-9A5D-D9C38AFC777F}"/>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3" name="Footer Placeholder 2">
            <a:extLst>
              <a:ext uri="{FF2B5EF4-FFF2-40B4-BE49-F238E27FC236}">
                <a16:creationId xmlns:a16="http://schemas.microsoft.com/office/drawing/2014/main" xmlns="" id="{CBD7E655-A3B4-4749-9B4A-81794E7E6932}"/>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xmlns="" id="{BB3CF085-23D1-4B88-B88F-A40E609468F3}"/>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716837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A5E8E0-AB83-4415-999B-83DF077023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CE4CA7D-D9EE-4A3F-9135-9500CAE9E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FBE4617-7532-476A-9851-FA29ADDB207A}"/>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A4AFFCA0-D27E-4C9E-9CE3-1FE610662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581FB12-A0BB-4B3F-BF6A-366FC47C0C79}"/>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3801633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864A61-F763-4EC4-87BD-C5C189CAA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9D80C0D-3A2D-4A56-A17A-669464B133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31E47A-9D48-48F5-9920-C84965102D01}"/>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FB71C288-4FEA-4C10-B41F-427524C10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27CCA98-67FA-4C22-80AC-80FB8B02A04B}"/>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3432487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BC7B7E-61ED-4EB7-A788-BD33D35384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9CA164E-8A54-46E9-BF0E-9BC9670A75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C6BF0AD-1843-44C4-A5F9-24E53167ADAF}"/>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F13C3983-5117-4F45-BAF8-0BB064567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2F5523-F168-449A-B791-E1546E63DE97}"/>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3950937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7E8E02-0A5C-4CFC-B364-FC3FE6FD4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ABCF334-D6CB-4191-81EF-1E336E2FF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C9696D5-CB87-44AF-ADED-AEBD601AC5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22464B7-3214-42B8-9ED7-B51D1D8A9280}"/>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6" name="Footer Placeholder 5">
            <a:extLst>
              <a:ext uri="{FF2B5EF4-FFF2-40B4-BE49-F238E27FC236}">
                <a16:creationId xmlns:a16="http://schemas.microsoft.com/office/drawing/2014/main" xmlns="" id="{EFD9F02A-E2BE-4B1B-A3EF-E43624950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47D7112-2029-4788-9BB2-01E982489E60}"/>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1012347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BF875E-B377-4983-ACF8-C9C118466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04D8FF2-7D1F-41E3-9E28-22628F2A6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1F410D6-B96C-4C7C-8760-EE9BE7ACAE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5F5F4BA-3EFE-4058-898D-CBAFF4425E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139DF25-4F00-4F13-9A86-5319C4E681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C05BFF3-111C-4D45-829B-F8AFB74D800C}"/>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8" name="Footer Placeholder 7">
            <a:extLst>
              <a:ext uri="{FF2B5EF4-FFF2-40B4-BE49-F238E27FC236}">
                <a16:creationId xmlns:a16="http://schemas.microsoft.com/office/drawing/2014/main" xmlns="" id="{992BFB47-AEA1-49F1-86F7-D23990996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4AA0410-1B51-4211-BC61-B4AF874C909F}"/>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2653049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C4DC0A-CFB6-462D-9704-CF408F847D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B003464-753E-4AE2-8657-904FD3AD3AF4}"/>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4" name="Footer Placeholder 3">
            <a:extLst>
              <a:ext uri="{FF2B5EF4-FFF2-40B4-BE49-F238E27FC236}">
                <a16:creationId xmlns:a16="http://schemas.microsoft.com/office/drawing/2014/main" xmlns="" id="{D33F33CC-F8CD-488D-AD31-5AD2D5580E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CEC949C-D202-4679-8AB2-F7226C82EF1D}"/>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2608764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231E78C-F62B-41CC-A52D-0C2C392DBA31}"/>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3" name="Footer Placeholder 2">
            <a:extLst>
              <a:ext uri="{FF2B5EF4-FFF2-40B4-BE49-F238E27FC236}">
                <a16:creationId xmlns:a16="http://schemas.microsoft.com/office/drawing/2014/main" xmlns="" id="{5B84DB24-C363-4FAB-825B-7BB169253A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44910F6-95FB-4C78-A5D5-43F11BBAE504}"/>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1189856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3E158FA-9462-4B11-9BBC-5A397833B0A3}"/>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xmlns="" id="{FE6B70C7-2991-4E5A-BEE5-153DF49FB69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5E51DF9C-A3CF-4902-9D08-A9D00D05CA90}"/>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81BA2FBF-0F1F-492F-991A-EBB74AAD8F2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5F5101AF-0122-4521-83D9-72169DEF5AA6}"/>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3305782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0698CF-F73D-45FF-83BE-BCC423F8C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05353A3-AA99-40C3-B425-0A092D6CA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8F017AA-C412-4857-979A-27EABF00A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B92ABF1-F9CD-44C0-99FD-0AD1491631E6}"/>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6" name="Footer Placeholder 5">
            <a:extLst>
              <a:ext uri="{FF2B5EF4-FFF2-40B4-BE49-F238E27FC236}">
                <a16:creationId xmlns:a16="http://schemas.microsoft.com/office/drawing/2014/main" xmlns="" id="{88DA5B26-E244-4C86-B6CE-34D22A38F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B08AC3B-FFEE-49BC-9C14-D396B833CEC0}"/>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2615330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53CA85-8B21-4BAA-937E-8CF869C641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6418F7E-D5E9-42EE-B157-8D4350B6EB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71EAC4AF-4066-4DE6-9F07-EE7635822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3739B61-B5E1-4F66-80BA-1023823C4AF6}"/>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6" name="Footer Placeholder 5">
            <a:extLst>
              <a:ext uri="{FF2B5EF4-FFF2-40B4-BE49-F238E27FC236}">
                <a16:creationId xmlns:a16="http://schemas.microsoft.com/office/drawing/2014/main" xmlns="" id="{C6E1FB8A-19E7-4E7D-BEB8-35790901F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30794E-DC0E-45F6-957B-C26295DB6DAC}"/>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996374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A97BA-0649-48B3-817A-A2E79395FF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3B52924-6AC2-4533-903E-7B86C91555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F9AFCC-F044-4B48-8417-F5816243DD5A}"/>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4108A346-8E56-45DF-9B47-D8C02E4E2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76416F9-6C0F-4728-80FF-C3B4242933B6}"/>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1412742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7E2B239-5E36-432D-B173-BA05247A73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5555F20-8811-4BE8-840E-CA4A9D4D5D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D299C84-556A-4C22-B122-5F630875E502}"/>
              </a:ext>
            </a:extLst>
          </p:cNvPr>
          <p:cNvSpPr>
            <a:spLocks noGrp="1"/>
          </p:cNvSpPr>
          <p:nvPr>
            <p:ph type="dt" sz="half" idx="10"/>
          </p:nvPr>
        </p:nvSpPr>
        <p:spPr/>
        <p:txBody>
          <a:body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AA7ADEE6-6C7C-4853-B0D4-4A2A00F4A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93D247C-1310-4482-ADD7-B31FA615C5AB}"/>
              </a:ext>
            </a:extLst>
          </p:cNvPr>
          <p:cNvSpPr>
            <a:spLocks noGrp="1"/>
          </p:cNvSpPr>
          <p:nvPr>
            <p:ph type="sldNum" sz="quarter" idx="12"/>
          </p:nvPr>
        </p:nvSpPr>
        <p:spPr/>
        <p:txBody>
          <a:bodyPr/>
          <a:lstStyle/>
          <a:p>
            <a:fld id="{5D3F88AD-313F-45EA-9A4F-4C1EE4766FEE}" type="slidenum">
              <a:rPr lang="en-US" smtClean="0"/>
              <a:t>‹#›</a:t>
            </a:fld>
            <a:endParaRPr lang="en-US"/>
          </a:p>
        </p:txBody>
      </p:sp>
    </p:spTree>
    <p:extLst>
      <p:ext uri="{BB962C8B-B14F-4D97-AF65-F5344CB8AC3E}">
        <p14:creationId xmlns:p14="http://schemas.microsoft.com/office/powerpoint/2010/main" val="289756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8CC1C82-651B-484B-999C-617A8C4783A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xmlns="" id="{02A25B5D-19FE-45FB-8AE1-A791E959BC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xmlns="" id="{76F1E635-82F1-4C47-9DCA-FCC8FB7ADF53}"/>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BDF1A0F6-54BC-4A22-B53C-39B9A25EFE9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xmlns="" id="{21637EB1-BEAC-4B25-8305-6449B1427D4B}"/>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144133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93E5E42-9FB1-446D-B9E9-D27F657D743E}"/>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xmlns="" id="{8351593C-7390-4DF3-A99A-35505379667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xmlns="" id="{EF1E6B09-6251-48A7-A878-45D2760D266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xmlns="" id="{23E566C6-62A6-46D9-ACBD-282FBB291DD1}"/>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6" name="Fußzeilenplatzhalter 5">
            <a:extLst>
              <a:ext uri="{FF2B5EF4-FFF2-40B4-BE49-F238E27FC236}">
                <a16:creationId xmlns:a16="http://schemas.microsoft.com/office/drawing/2014/main" xmlns="" id="{AEEAF35F-E819-4AB4-8FF5-1FF52B6393A3}"/>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50D57C17-6E8E-470D-9573-C6DE3195F324}"/>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138477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E63FD79-9555-417F-86A6-978B1B9F184B}"/>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xmlns="" id="{4245A696-4F53-47C3-BCA4-90CFC500F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xmlns="" id="{E67FEDD7-040E-4EDC-ABF1-BF9E8CC549B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xmlns="" id="{B7FD5EA6-A546-4B0F-8596-4BF9A2C4A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xmlns="" id="{E3EE3323-65E0-4540-8D34-E0C0307DC2D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xmlns="" id="{592B4223-DDE0-4BE6-9B90-23CB70AC0631}"/>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8" name="Fußzeilenplatzhalter 7">
            <a:extLst>
              <a:ext uri="{FF2B5EF4-FFF2-40B4-BE49-F238E27FC236}">
                <a16:creationId xmlns:a16="http://schemas.microsoft.com/office/drawing/2014/main" xmlns="" id="{062D05B7-BC5C-4FFF-9F40-F5DF29ED4A3B}"/>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xmlns="" id="{0EB32C7F-28CB-42A0-B20A-F40693F7A94A}"/>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26244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A3E2B99-741C-48A8-8E58-902ABCC2578F}"/>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xmlns="" id="{6F9A63CA-6B7D-483E-9F49-8B14F66A6220}"/>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4" name="Fußzeilenplatzhalter 3">
            <a:extLst>
              <a:ext uri="{FF2B5EF4-FFF2-40B4-BE49-F238E27FC236}">
                <a16:creationId xmlns:a16="http://schemas.microsoft.com/office/drawing/2014/main" xmlns="" id="{84685A2C-C38E-4AB5-A7F7-7BE7B3AE74C3}"/>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xmlns="" id="{3B280966-6384-49A5-9AED-E88D1BE7E16A}"/>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4026783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xmlns="" id="{591284AF-5B3B-44BF-BF76-1B4A1A38F7EC}"/>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3" name="Fußzeilenplatzhalter 2">
            <a:extLst>
              <a:ext uri="{FF2B5EF4-FFF2-40B4-BE49-F238E27FC236}">
                <a16:creationId xmlns:a16="http://schemas.microsoft.com/office/drawing/2014/main" xmlns="" id="{2D00718F-2A17-41E8-A27B-B8234DA0C489}"/>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xmlns="" id="{524F0EC0-19A0-4307-A8A4-80AF108E1ED2}"/>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3566131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D81A4C3-782E-4CC0-A711-06A9D8F574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xmlns="" id="{B20D6914-DA57-4C20-B9AF-8562222369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xmlns="" id="{DAD126A2-9A18-4AB9-923C-73C486DDA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A43C310B-0324-4F9C-AADA-9DA2C4E2EC9B}"/>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6" name="Fußzeilenplatzhalter 5">
            <a:extLst>
              <a:ext uri="{FF2B5EF4-FFF2-40B4-BE49-F238E27FC236}">
                <a16:creationId xmlns:a16="http://schemas.microsoft.com/office/drawing/2014/main" xmlns="" id="{F5DEC1F9-6D7F-436E-9DFF-5DFF70294B58}"/>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0EDA25C2-8C1C-4D1C-A4F0-24D46B1C575F}"/>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3243447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D8CA5EA-E338-498B-AF7A-B45CCD521C5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xmlns="" id="{9A77D26C-FB79-443F-BABE-7097A6D08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xmlns="" id="{16260DA0-4A07-4FF1-AE22-2A48A360B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xmlns="" id="{0493A49D-A289-4D95-BA26-A7824E055A10}"/>
              </a:ext>
            </a:extLst>
          </p:cNvPr>
          <p:cNvSpPr>
            <a:spLocks noGrp="1"/>
          </p:cNvSpPr>
          <p:nvPr>
            <p:ph type="dt" sz="half" idx="10"/>
          </p:nvPr>
        </p:nvSpPr>
        <p:spPr/>
        <p:txBody>
          <a:bodyPr/>
          <a:lstStyle/>
          <a:p>
            <a:fld id="{5B94CAB1-7F70-4FAA-83BB-7E489C0BCEFD}" type="datetimeFigureOut">
              <a:rPr lang="de-AT" smtClean="0"/>
              <a:t>01.06.2022</a:t>
            </a:fld>
            <a:endParaRPr lang="de-AT"/>
          </a:p>
        </p:txBody>
      </p:sp>
      <p:sp>
        <p:nvSpPr>
          <p:cNvPr id="6" name="Fußzeilenplatzhalter 5">
            <a:extLst>
              <a:ext uri="{FF2B5EF4-FFF2-40B4-BE49-F238E27FC236}">
                <a16:creationId xmlns:a16="http://schemas.microsoft.com/office/drawing/2014/main" xmlns="" id="{D4F50531-B3F1-439A-BD0E-CC28C7497B1B}"/>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xmlns="" id="{6FAE9095-B7D3-4AA7-9F13-FDECB4818263}"/>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123381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xmlns="" id="{8DC0CBFB-787F-4339-B7CB-7924570FD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xmlns="" id="{9ACF4F62-C072-4F38-8D90-2154F1632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xmlns="" id="{F57988C6-28B8-4EC4-BC7B-4038E30AF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4CAB1-7F70-4FAA-83BB-7E489C0BCEFD}" type="datetimeFigureOut">
              <a:rPr lang="de-AT" smtClean="0"/>
              <a:t>01.06.2022</a:t>
            </a:fld>
            <a:endParaRPr lang="de-AT"/>
          </a:p>
        </p:txBody>
      </p:sp>
      <p:sp>
        <p:nvSpPr>
          <p:cNvPr id="5" name="Fußzeilenplatzhalter 4">
            <a:extLst>
              <a:ext uri="{FF2B5EF4-FFF2-40B4-BE49-F238E27FC236}">
                <a16:creationId xmlns:a16="http://schemas.microsoft.com/office/drawing/2014/main" xmlns="" id="{8BFFB9B2-31F8-44F6-8C95-30C9D5DF9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xmlns="" id="{D0F1DB94-9BD4-4088-92F7-61F9AB64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07A06-13F1-4B5A-B124-C4B70AF12CB9}" type="slidenum">
              <a:rPr lang="de-AT" smtClean="0"/>
              <a:t>‹#›</a:t>
            </a:fld>
            <a:endParaRPr lang="de-AT"/>
          </a:p>
        </p:txBody>
      </p:sp>
    </p:spTree>
    <p:extLst>
      <p:ext uri="{BB962C8B-B14F-4D97-AF65-F5344CB8AC3E}">
        <p14:creationId xmlns:p14="http://schemas.microsoft.com/office/powerpoint/2010/main" val="563793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ADCADBB-E123-46D8-B59D-F7BA1F088E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4F9D9AE-CECF-4D09-9E12-7A3FC83D18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B5AF7F8-4630-4B4E-9734-AA3C7E47D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4CAB1-7F70-4FAA-83BB-7E489C0BCEFD}" type="datetimeFigureOut">
              <a:rPr lang="de-AT" smtClean="0"/>
              <a:t>01.06.2022</a:t>
            </a:fld>
            <a:endParaRPr lang="de-AT"/>
          </a:p>
        </p:txBody>
      </p:sp>
      <p:sp>
        <p:nvSpPr>
          <p:cNvPr id="5" name="Footer Placeholder 4">
            <a:extLst>
              <a:ext uri="{FF2B5EF4-FFF2-40B4-BE49-F238E27FC236}">
                <a16:creationId xmlns:a16="http://schemas.microsoft.com/office/drawing/2014/main" xmlns="" id="{9BB96DF4-C95A-45C5-BBAA-61B0355D2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a:extLst>
              <a:ext uri="{FF2B5EF4-FFF2-40B4-BE49-F238E27FC236}">
                <a16:creationId xmlns:a16="http://schemas.microsoft.com/office/drawing/2014/main" xmlns="" id="{611E38E0-5F81-4C9A-830A-9C2966A41D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07A06-13F1-4B5A-B124-C4B70AF12CB9}" type="slidenum">
              <a:rPr lang="de-AT" smtClean="0"/>
              <a:t>‹#›</a:t>
            </a:fld>
            <a:endParaRPr lang="de-AT"/>
          </a:p>
        </p:txBody>
      </p:sp>
    </p:spTree>
    <p:extLst>
      <p:ext uri="{BB962C8B-B14F-4D97-AF65-F5344CB8AC3E}">
        <p14:creationId xmlns:p14="http://schemas.microsoft.com/office/powerpoint/2010/main" val="3321692510"/>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E0E12DC-3EE3-417B-A9BF-B358B7BFAB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22DC154-576B-49CD-95CB-F34F8BBC1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29A9D4C-CBB2-4632-94EC-DAECDB31B9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B208D-BB91-4A35-BED0-7942371A61B0}" type="datetimeFigureOut">
              <a:rPr lang="en-US" smtClean="0"/>
              <a:t>6/1/2022</a:t>
            </a:fld>
            <a:endParaRPr lang="en-US"/>
          </a:p>
        </p:txBody>
      </p:sp>
      <p:sp>
        <p:nvSpPr>
          <p:cNvPr id="5" name="Footer Placeholder 4">
            <a:extLst>
              <a:ext uri="{FF2B5EF4-FFF2-40B4-BE49-F238E27FC236}">
                <a16:creationId xmlns:a16="http://schemas.microsoft.com/office/drawing/2014/main" xmlns="" id="{47A9EE39-9875-49CD-B947-68DBCFC97D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D06C57C-10BB-4CAF-A4FA-31D204697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F88AD-313F-45EA-9A4F-4C1EE4766FEE}" type="slidenum">
              <a:rPr lang="en-US" smtClean="0"/>
              <a:t>‹#›</a:t>
            </a:fld>
            <a:endParaRPr lang="en-US"/>
          </a:p>
        </p:txBody>
      </p:sp>
    </p:spTree>
    <p:extLst>
      <p:ext uri="{BB962C8B-B14F-4D97-AF65-F5344CB8AC3E}">
        <p14:creationId xmlns:p14="http://schemas.microsoft.com/office/powerpoint/2010/main" val="42765574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g"/><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audio" Target="../media/media2.mp3"/><Relationship Id="rId4" Type="http://schemas.microsoft.com/office/2007/relationships/media" Target="../media/media2.mp3"/><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11.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14.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tmp"/></Relationships>
</file>

<file path=ppt/slides/_rels/slide17.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12" Type="http://schemas.openxmlformats.org/officeDocument/2006/relationships/image" Target="../media/image7.jpeg"/><Relationship Id="rId2" Type="http://schemas.microsoft.com/office/2007/relationships/media" Target="../media/media3.mp3"/><Relationship Id="rId1" Type="http://schemas.openxmlformats.org/officeDocument/2006/relationships/tags" Target="../tags/tag18.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1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2.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4.tmp"/></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p3"/><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tags" Target="../tags/tag21.xml"/><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22.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25.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28.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p3"/><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tags" Target="../tags/tag30.xml"/><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31.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4.tmp"/></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35.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36.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3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5.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audio" Target="../media/media3.mp3"/><Relationship Id="rId7" Type="http://schemas.openxmlformats.org/officeDocument/2006/relationships/audio" Target="../media/media5.mp3"/><Relationship Id="rId2" Type="http://schemas.microsoft.com/office/2007/relationships/media" Target="../media/media3.mp3"/><Relationship Id="rId1" Type="http://schemas.openxmlformats.org/officeDocument/2006/relationships/tags" Target="../tags/tag8.xml"/><Relationship Id="rId6" Type="http://schemas.microsoft.com/office/2007/relationships/media" Target="../media/media5.mp3"/><Relationship Id="rId11" Type="http://schemas.openxmlformats.org/officeDocument/2006/relationships/image" Target="../media/image3.png"/><Relationship Id="rId5" Type="http://schemas.microsoft.com/office/2007/relationships/media" Target="../media/media4.wav"/><Relationship Id="rId10" Type="http://schemas.openxmlformats.org/officeDocument/2006/relationships/image" Target="../media/image2.png"/><Relationship Id="rId4" Type="http://schemas.openxmlformats.org/officeDocument/2006/relationships/audio" Target="NULL" TargetMode="External"/><Relationship Id="rId9"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3.png"/><Relationship Id="rId2" Type="http://schemas.microsoft.com/office/2007/relationships/media" Target="../media/media6.mp3"/><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Background image">
            <a:extLst>
              <a:ext uri="{FF2B5EF4-FFF2-40B4-BE49-F238E27FC236}">
                <a16:creationId xmlns:a16="http://schemas.microsoft.com/office/drawing/2014/main" xmlns="" id="{D23354F2-DF81-46AD-97F7-E551F020F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Main Theme">
            <a:hlinkClick r:id="" action="ppaction://media"/>
            <a:extLst>
              <a:ext uri="{FF2B5EF4-FFF2-40B4-BE49-F238E27FC236}">
                <a16:creationId xmlns:a16="http://schemas.microsoft.com/office/drawing/2014/main" xmlns="" id="{073D2775-4FCD-4044-B742-1175254FF570}"/>
              </a:ext>
            </a:extLst>
          </p:cNvPr>
          <p:cNvPicPr>
            <a:picLocks noChangeAspect="1"/>
          </p:cNvPicPr>
          <p:nvPr>
            <a:audioFile r:link="rId2"/>
            <p:extLst>
              <p:ext uri="{DAA4B4D4-6D71-4841-9C94-3DE7FCFB9230}">
                <p14:media xmlns:p14="http://schemas.microsoft.com/office/powerpoint/2010/main" r:embed="rId3">
                  <p14:trim st="12479" end="7774.2857"/>
                  <p14:fade in="1750" out="5000"/>
                </p14:media>
              </p:ext>
            </p:extLst>
          </p:nvPr>
        </p:nvPicPr>
        <p:blipFill>
          <a:blip r:embed="rId8"/>
          <a:stretch>
            <a:fillRect/>
          </a:stretch>
        </p:blipFill>
        <p:spPr>
          <a:xfrm>
            <a:off x="-1507269" y="770312"/>
            <a:ext cx="609600" cy="6096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04323" y="2211228"/>
            <a:ext cx="3362023" cy="1277219"/>
          </a:xfrm>
          <a:prstGeom prst="rect">
            <a:avLst/>
          </a:prstGeom>
        </p:spPr>
      </p:pic>
      <p:pic>
        <p:nvPicPr>
          <p:cNvPr id="8"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796816" y="175202"/>
            <a:ext cx="595110" cy="595110"/>
          </a:xfrm>
          <a:prstGeom prst="rect">
            <a:avLst/>
          </a:prstGeom>
        </p:spPr>
      </p:pic>
      <p:sp>
        <p:nvSpPr>
          <p:cNvPr id="6" name="#sl-pollanswer(0)">
            <a:extLst>
              <a:ext uri="{FF2B5EF4-FFF2-40B4-BE49-F238E27FC236}">
                <a16:creationId xmlns:a16="http://schemas.microsoft.com/office/drawing/2014/main" xmlns="" id="{16388FA3-C0D9-410C-BAE2-A6485A7F9BED}"/>
              </a:ext>
            </a:extLst>
          </p:cNvPr>
          <p:cNvSpPr txBox="1"/>
          <p:nvPr/>
        </p:nvSpPr>
        <p:spPr>
          <a:xfrm>
            <a:off x="3626540" y="4141704"/>
            <a:ext cx="5542512" cy="916330"/>
          </a:xfrm>
          <a:prstGeom prst="rect">
            <a:avLst/>
          </a:prstGeom>
          <a:noFill/>
        </p:spPr>
        <p:txBody>
          <a:bodyPr wrap="square" rtlCol="0" anchor="ctr" anchorCtr="0">
            <a:noAutofit/>
          </a:bodyPr>
          <a:lstStyle/>
          <a:p>
            <a:r>
              <a:rPr lang="ar-SA" sz="8000" b="1" dirty="0" smtClean="0">
                <a:solidFill>
                  <a:schemeClr val="bg1"/>
                </a:solidFill>
                <a:latin typeface="Arial" panose="020B0604020202020204" pitchFamily="34" charset="0"/>
                <a:cs typeface="DecoType Naskh" pitchFamily="2" charset="-78"/>
              </a:rPr>
              <a:t>الكاف والباء والسين</a:t>
            </a:r>
            <a:endParaRPr lang="de-AT" sz="80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263241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Effect transition="in" filter="fade">
                                      <p:cBhvr>
                                        <p:cTn id="9" dur="2000"/>
                                        <p:tgtEl>
                                          <p:spTgt spid="7"/>
                                        </p:tgtEl>
                                      </p:cBhvr>
                                    </p:animEffect>
                                  </p:childTnLst>
                                </p:cTn>
                              </p:par>
                              <p:par>
                                <p:cTn id="10" presetID="1" presetClass="mediacall" presetSubtype="0" fill="hold" nodeType="withEffect">
                                  <p:stCondLst>
                                    <p:cond delay="0"/>
                                  </p:stCondLst>
                                  <p:childTnLst>
                                    <p:cmd type="call" cmd="playFrom(0.0)">
                                      <p:cBhvr>
                                        <p:cTn id="11" dur="10684" fill="hold"/>
                                        <p:tgtEl>
                                          <p:spTgt spid="8"/>
                                        </p:tgtEl>
                                      </p:cBhvr>
                                    </p:cmd>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3"/>
                </p:tgtEl>
              </p:cMediaNode>
            </p:audio>
            <p:audio>
              <p:cMediaNode vol="80000" showWhenStopped="0">
                <p:cTn id="20"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42459" cy="5198812"/>
            <a:chOff x="8179724" y="1168053"/>
            <a:chExt cx="304245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59" y="1372438"/>
              <a:ext cx="2790620" cy="4832092"/>
              <a:chOff x="8262223" y="1304918"/>
              <a:chExt cx="3506827"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3" y="1304918"/>
                <a:ext cx="2648097"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smtClean="0">
                    <a:solidFill>
                      <a:srgbClr val="F88008"/>
                    </a:solidFill>
                    <a:latin typeface="Arial Black" panose="020B0604020202020204" pitchFamily="34" charset="0"/>
                    <a:cs typeface="Arial Black" panose="020B0604020202020204" pitchFamily="34" charset="0"/>
                  </a:rPr>
                  <a:t>$ 30,000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$ 20,000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$ 10,000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$ 7,000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chemeClr val="bg1"/>
                    </a:solidFill>
                    <a:latin typeface="Arial Black" panose="020B0604020202020204" pitchFamily="34" charset="0"/>
                    <a:cs typeface="Arial Black" panose="020B0604020202020204" pitchFamily="34" charset="0"/>
                  </a:rPr>
                  <a:t>$ 5,000</a:t>
                </a:r>
                <a:endParaRPr lang="de-AT" sz="2200" b="1" dirty="0">
                  <a:solidFill>
                    <a:schemeClr val="bg1"/>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$ 3,000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$ 2,000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$ 1,000</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smtClean="0">
                    <a:solidFill>
                      <a:srgbClr val="F88008"/>
                    </a:solidFill>
                    <a:latin typeface="Arial Black" panose="020B0604020202020204" pitchFamily="34" charset="0"/>
                    <a:cs typeface="Arial Black" panose="020B0604020202020204" pitchFamily="34" charset="0"/>
                  </a:rPr>
                  <a:t>$ 500</a:t>
                </a:r>
                <a:endParaRPr lang="de-AT" sz="2200" b="1" dirty="0">
                  <a:solidFill>
                    <a:srgbClr val="F88008"/>
                  </a:solidFill>
                  <a:latin typeface="Arial Black" panose="020B0604020202020204" pitchFamily="34" charset="0"/>
                  <a:cs typeface="Arial Black" panose="020B0604020202020204" pitchFamily="34" charset="0"/>
                </a:endParaRP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4767757"/>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42582" y="234484"/>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3750" y="4893528"/>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9065" y="2428020"/>
            <a:ext cx="3847916" cy="1461808"/>
          </a:xfrm>
          <a:prstGeom prst="rect">
            <a:avLst/>
          </a:prstGeom>
        </p:spPr>
      </p:pic>
      <p:sp>
        <p:nvSpPr>
          <p:cNvPr id="20"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1917767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1.11022E-1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تسعة مثلثات</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سبعة مثلثات</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أحد عشر مثلثا</a:t>
            </a:r>
            <a:endParaRPr lang="de-AT" sz="3200" b="1" dirty="0">
              <a:solidFill>
                <a:prstClr val="white"/>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ثلاثة عشر مثلثا</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3200" b="1" dirty="0">
                  <a:solidFill>
                    <a:prstClr val="white"/>
                  </a:solidFill>
                  <a:latin typeface="Arial" panose="020B0604020202020204" pitchFamily="34" charset="0"/>
                  <a:cs typeface="DecoType Naskh" pitchFamily="2" charset="-78"/>
                </a:rPr>
                <a:t>كم مثلثات في هذا الشكل؟</a:t>
              </a:r>
              <a:endParaRPr lang="en-US" sz="32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$ 3000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33077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33077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290407" y="1233676"/>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grpSp>
        <p:nvGrpSpPr>
          <p:cNvPr id="35" name="Group 34"/>
          <p:cNvGrpSpPr/>
          <p:nvPr/>
        </p:nvGrpSpPr>
        <p:grpSpPr>
          <a:xfrm>
            <a:off x="4473235" y="316632"/>
            <a:ext cx="2558861" cy="2329384"/>
            <a:chOff x="4473235" y="316632"/>
            <a:chExt cx="2558861" cy="2329384"/>
          </a:xfrm>
        </p:grpSpPr>
        <p:sp>
          <p:nvSpPr>
            <p:cNvPr id="39" name="Isosceles Triangle 38"/>
            <p:cNvSpPr/>
            <p:nvPr/>
          </p:nvSpPr>
          <p:spPr>
            <a:xfrm>
              <a:off x="4473235" y="316632"/>
              <a:ext cx="2558861" cy="2329384"/>
            </a:xfrm>
            <a:prstGeom prst="triangl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0" name="Isosceles Triangle 39"/>
            <p:cNvSpPr/>
            <p:nvPr/>
          </p:nvSpPr>
          <p:spPr>
            <a:xfrm rot="10800000">
              <a:off x="5084574" y="1546859"/>
              <a:ext cx="1308605" cy="1079983"/>
            </a:xfrm>
            <a:prstGeom prst="triangl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41" name="Straight Connector 40"/>
            <p:cNvCxnSpPr>
              <a:stCxn id="40" idx="0"/>
              <a:endCxn id="39" idx="0"/>
            </p:cNvCxnSpPr>
            <p:nvPr/>
          </p:nvCxnSpPr>
          <p:spPr>
            <a:xfrm flipV="1">
              <a:off x="5738876" y="316632"/>
              <a:ext cx="13790" cy="23102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1276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تسعة مثلثات</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سبعة </a:t>
              </a:r>
              <a:r>
                <a:rPr lang="ar-SA" sz="3200" b="1" dirty="0" smtClean="0">
                  <a:solidFill>
                    <a:prstClr val="white"/>
                  </a:solidFill>
                  <a:latin typeface="Arial" panose="020B0604020202020204" pitchFamily="34" charset="0"/>
                  <a:cs typeface="DecoType Naskh" pitchFamily="2" charset="-78"/>
                </a:rPr>
                <a:t>مثلثات</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أحد عشر مثلثا</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accent6"/>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ثلاثة عشر مثلثا</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lgn="r"/>
              <a:r>
                <a:rPr lang="ar-SA" sz="3200" b="1" dirty="0">
                  <a:solidFill>
                    <a:prstClr val="white"/>
                  </a:solidFill>
                  <a:latin typeface="Arial" panose="020B0604020202020204" pitchFamily="34" charset="0"/>
                  <a:cs typeface="DecoType Naskh" pitchFamily="2" charset="-78"/>
                </a:rPr>
                <a:t>كم مثلثات في هذا الشكل؟</a:t>
              </a:r>
              <a:endParaRPr lang="en-US" sz="32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$ 3000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78292"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grpSp>
        <p:nvGrpSpPr>
          <p:cNvPr id="9" name="Group 8"/>
          <p:cNvGrpSpPr/>
          <p:nvPr/>
        </p:nvGrpSpPr>
        <p:grpSpPr>
          <a:xfrm>
            <a:off x="4473235" y="316632"/>
            <a:ext cx="2558861" cy="2329384"/>
            <a:chOff x="4473235" y="316632"/>
            <a:chExt cx="2558861" cy="2329384"/>
          </a:xfrm>
        </p:grpSpPr>
        <p:sp>
          <p:nvSpPr>
            <p:cNvPr id="2" name="Isosceles Triangle 1"/>
            <p:cNvSpPr/>
            <p:nvPr/>
          </p:nvSpPr>
          <p:spPr>
            <a:xfrm>
              <a:off x="4473235" y="316632"/>
              <a:ext cx="2558861" cy="2329384"/>
            </a:xfrm>
            <a:prstGeom prst="triangl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5" name="Isosceles Triangle 34"/>
            <p:cNvSpPr/>
            <p:nvPr/>
          </p:nvSpPr>
          <p:spPr>
            <a:xfrm rot="10800000">
              <a:off x="5084574" y="1546859"/>
              <a:ext cx="1308605" cy="1079983"/>
            </a:xfrm>
            <a:prstGeom prst="triangl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cxnSp>
          <p:nvCxnSpPr>
            <p:cNvPr id="8" name="Straight Connector 7"/>
            <p:cNvCxnSpPr>
              <a:stCxn id="35" idx="0"/>
              <a:endCxn id="2" idx="0"/>
            </p:cNvCxnSpPr>
            <p:nvPr/>
          </p:nvCxnSpPr>
          <p:spPr>
            <a:xfrm flipV="1">
              <a:off x="5738876" y="316632"/>
              <a:ext cx="13790" cy="23102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2183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42459" cy="5198812"/>
            <a:chOff x="8179724" y="1168053"/>
            <a:chExt cx="304245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59" y="1372438"/>
              <a:ext cx="2790620" cy="4832092"/>
              <a:chOff x="8262223" y="1304918"/>
              <a:chExt cx="3506827"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3" y="1304918"/>
                <a:ext cx="2648097"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4436287"/>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18097"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3750" y="4562058"/>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5766" y="2676721"/>
            <a:ext cx="3498907" cy="1329221"/>
          </a:xfrm>
          <a:prstGeom prst="rect">
            <a:avLst/>
          </a:prstGeom>
        </p:spPr>
      </p:pic>
    </p:spTree>
    <p:custDataLst>
      <p:tags r:id="rId1"/>
    </p:custDataLst>
    <p:extLst>
      <p:ext uri="{BB962C8B-B14F-4D97-AF65-F5344CB8AC3E}">
        <p14:creationId xmlns:p14="http://schemas.microsoft.com/office/powerpoint/2010/main" val="3937461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1.85185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en-US" sz="2400" dirty="0" smtClean="0">
                  <a:solidFill>
                    <a:schemeClr val="bg1"/>
                  </a:solidFill>
                  <a:latin typeface="Arial" panose="020B0604020202020204" pitchFamily="34" charset="0"/>
                  <a:cs typeface="Arial" panose="020B0604020202020204" pitchFamily="34" charset="0"/>
                </a:rPr>
                <a:t>All of the above</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 </a:t>
              </a:r>
              <a:r>
                <a:rPr lang="en-IN" sz="2400" dirty="0" err="1" smtClean="0">
                  <a:solidFill>
                    <a:schemeClr val="bg1"/>
                  </a:solidFill>
                  <a:latin typeface="Arial" panose="020B0604020202020204" pitchFamily="34" charset="0"/>
                  <a:cs typeface="Arial" panose="020B0604020202020204" pitchFamily="34" charset="0"/>
                </a:rPr>
                <a:t>Sphericity</a:t>
              </a:r>
              <a:r>
                <a:rPr lang="en-IN" sz="2400" dirty="0" smtClean="0">
                  <a:solidFill>
                    <a:schemeClr val="bg1"/>
                  </a:solidFill>
                  <a:latin typeface="Arial" panose="020B0604020202020204" pitchFamily="34" charset="0"/>
                  <a:cs typeface="Arial" panose="020B0604020202020204" pitchFamily="34" charset="0"/>
                </a:rPr>
                <a:t> </a:t>
              </a:r>
              <a:r>
                <a:rPr lang="en-IN" sz="2400" dirty="0">
                  <a:solidFill>
                    <a:schemeClr val="bg1"/>
                  </a:solidFill>
                  <a:latin typeface="Arial" panose="020B0604020202020204" pitchFamily="34" charset="0"/>
                  <a:cs typeface="Arial" panose="020B0604020202020204" pitchFamily="34" charset="0"/>
                </a:rPr>
                <a:t>of the Earth</a:t>
              </a:r>
              <a:endParaRPr lang="de-AT" sz="2400" dirty="0">
                <a:solidFill>
                  <a:schemeClr val="bg1"/>
                </a:solidFill>
                <a:latin typeface="Arial" panose="020B0604020202020204" pitchFamily="34" charset="0"/>
                <a:cs typeface="Arial" panose="020B0604020202020204" pitchFamily="34" charset="0"/>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620884" cy="916330"/>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Theory of Proportions</a:t>
            </a:r>
            <a:endParaRPr lang="en-IN" sz="2400" dirty="0">
              <a:solidFill>
                <a:schemeClr val="bg1"/>
              </a:solidFill>
              <a:latin typeface="Arial" panose="020B0604020202020204" pitchFamily="34" charset="0"/>
              <a:cs typeface="Arial" panose="020B0604020202020204" pitchFamily="34" charset="0"/>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67571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540776" cy="916330"/>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 Pythagorean theorem</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Pythagoras was credited with many mathematical and scientific </a:t>
              </a:r>
              <a:r>
                <a:rPr lang="en-IN" sz="2400" dirty="0" smtClean="0">
                  <a:solidFill>
                    <a:schemeClr val="bg1"/>
                  </a:solidFill>
                  <a:latin typeface="Arial" panose="020B0604020202020204" pitchFamily="34" charset="0"/>
                  <a:cs typeface="Arial" panose="020B0604020202020204" pitchFamily="34" charset="0"/>
                </a:rPr>
                <a:t>discoveries,</a:t>
              </a:r>
              <a:r>
                <a:rPr lang="en-US" sz="2400" dirty="0" smtClean="0">
                  <a:solidFill>
                    <a:schemeClr val="bg1"/>
                  </a:solidFill>
                  <a:latin typeface="Arial" panose="020B0604020202020204" pitchFamily="34" charset="0"/>
                  <a:cs typeface="Arial" panose="020B0604020202020204" pitchFamily="34" charset="0"/>
                </a:rPr>
                <a:t>which includes:</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53851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2019116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rgbClr val="92D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All of the above</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a:solidFill>
            <a:schemeClr val="tx1"/>
          </a:solidFill>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grpFill/>
          </p:spPr>
          <p:txBody>
            <a:bodyPr wrap="square" rtlCol="0">
              <a:spAutoFit/>
            </a:bodyPr>
            <a:lstStyle/>
            <a:p>
              <a:r>
                <a:rPr lang="de-AT" sz="2800" b="1" dirty="0">
                  <a:solidFill>
                    <a:srgbClr val="FFFF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grp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 </a:t>
              </a:r>
              <a:r>
                <a:rPr lang="en-IN" sz="2400" dirty="0" err="1">
                  <a:solidFill>
                    <a:schemeClr val="bg1"/>
                  </a:solidFill>
                  <a:latin typeface="Arial" panose="020B0604020202020204" pitchFamily="34" charset="0"/>
                  <a:cs typeface="Arial" panose="020B0604020202020204" pitchFamily="34" charset="0"/>
                </a:rPr>
                <a:t>Sphericity</a:t>
              </a:r>
              <a:r>
                <a:rPr lang="en-IN" sz="2400" dirty="0">
                  <a:solidFill>
                    <a:schemeClr val="bg1"/>
                  </a:solidFill>
                  <a:latin typeface="Arial" panose="020B0604020202020204" pitchFamily="34" charset="0"/>
                  <a:cs typeface="Arial" panose="020B0604020202020204" pitchFamily="34" charset="0"/>
                </a:rPr>
                <a:t> of the Earth</a:t>
              </a:r>
              <a:endParaRPr lang="de-AT" sz="2400" dirty="0">
                <a:solidFill>
                  <a:schemeClr val="bg1"/>
                </a:solidFill>
                <a:latin typeface="Arial" panose="020B0604020202020204" pitchFamily="34" charset="0"/>
                <a:cs typeface="Arial" panose="020B0604020202020204" pitchFamily="34" charset="0"/>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Theory of Proportions</a:t>
              </a:r>
              <a:endParaRPr lang="en-IN" sz="2400" dirty="0">
                <a:solidFill>
                  <a:schemeClr val="bg1"/>
                </a:solidFill>
                <a:latin typeface="Arial" panose="020B0604020202020204" pitchFamily="34" charset="0"/>
                <a:cs typeface="Arial" panose="020B0604020202020204" pitchFamily="34" charset="0"/>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 Pythagorean theorem</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Pythagoras was credited with many mathematical and scientific discoveries,</a:t>
              </a:r>
              <a:r>
                <a:rPr lang="en-US" sz="2400" dirty="0">
                  <a:solidFill>
                    <a:schemeClr val="bg1"/>
                  </a:solidFill>
                  <a:latin typeface="Arial" panose="020B0604020202020204" pitchFamily="34" charset="0"/>
                  <a:cs typeface="Arial" panose="020B0604020202020204" pitchFamily="34" charset="0"/>
                </a:rPr>
                <a:t>which includes:</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6113"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26620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Question">
            <a:extLst>
              <a:ext uri="{FF2B5EF4-FFF2-40B4-BE49-F238E27FC236}">
                <a16:creationId xmlns:a16="http://schemas.microsoft.com/office/drawing/2014/main" xmlns="" id="{C06F0B4B-66C1-4499-A17E-4B1853F266A4}"/>
              </a:ext>
            </a:extLst>
          </p:cNvPr>
          <p:cNvGrpSpPr/>
          <p:nvPr/>
        </p:nvGrpSpPr>
        <p:grpSpPr>
          <a:xfrm>
            <a:off x="0" y="992497"/>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ctr"/>
              <a:r>
                <a:rPr lang="ar-SA" sz="4400" b="1" dirty="0">
                  <a:solidFill>
                    <a:prstClr val="white"/>
                  </a:solidFill>
                  <a:cs typeface="DecoType Naskh" pitchFamily="2" charset="-78"/>
                </a:rPr>
                <a:t>فيثاغورس</a:t>
              </a:r>
              <a:endParaRPr lang="en-US" sz="4400" b="1" dirty="0">
                <a:solidFill>
                  <a:schemeClr val="bg1"/>
                </a:solidFill>
                <a:latin typeface="Arial" panose="020B0604020202020204" pitchFamily="34" charset="0"/>
                <a:cs typeface="Arial" panose="020B0604020202020204" pitchFamily="34" charset="0"/>
              </a:endParaRPr>
            </a:p>
          </p:txBody>
        </p:sp>
      </p:grpSp>
      <p:sp>
        <p:nvSpPr>
          <p:cNvPr id="11" name="Rectangle: Rounded Corners 10">
            <a:extLst>
              <a:ext uri="{FF2B5EF4-FFF2-40B4-BE49-F238E27FC236}">
                <a16:creationId xmlns:a16="http://schemas.microsoft.com/office/drawing/2014/main" xmlns="" id="{5A1AE808-AE34-45DB-A52D-A9D132F28B83}"/>
              </a:ext>
            </a:extLst>
          </p:cNvPr>
          <p:cNvSpPr/>
          <p:nvPr/>
        </p:nvSpPr>
        <p:spPr>
          <a:xfrm>
            <a:off x="1452892" y="2415957"/>
            <a:ext cx="9342799" cy="3355759"/>
          </a:xfrm>
          <a:prstGeom prst="roundRect">
            <a:avLst/>
          </a:prstGeom>
          <a:solidFill>
            <a:schemeClr val="bg1">
              <a:alpha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pollresults()">
            <a:hlinkClick r:id="" action="ppaction://noaction"/>
            <a:extLst>
              <a:ext uri="{FF2B5EF4-FFF2-40B4-BE49-F238E27FC236}">
                <a16:creationId xmlns:a16="http://schemas.microsoft.com/office/drawing/2014/main" xmlns="" id="{10E315AD-EA95-4042-A21E-301725A78B99}"/>
              </a:ext>
            </a:extLst>
          </p:cNvPr>
          <p:cNvSpPr/>
          <p:nvPr/>
        </p:nvSpPr>
        <p:spPr>
          <a:xfrm>
            <a:off x="2519080" y="2883042"/>
            <a:ext cx="4418519" cy="2421587"/>
          </a:xfrm>
          <a:prstGeom prst="rect">
            <a:avLst/>
          </a:prstGeom>
          <a:noFill/>
          <a:ln w="12700" cap="flat" cmpd="sng" algn="ctr">
            <a:noFill/>
            <a:prstDash val="solid"/>
            <a:miter lim="800000"/>
          </a:ln>
          <a:effectLst>
            <a:softEdge rad="0"/>
          </a:effectLst>
          <a:extLst>
            <a:ext uri="{909E8E84-426E-40DD-AFC4-6F175D3DCCD1}">
              <a14:hiddenFill xmlns:a14="http://schemas.microsoft.com/office/drawing/2010/main">
                <a:blipFill>
                  <a:blip r:embed="rId4"/>
                  <a:stretch>
                    <a:fillRect/>
                  </a:stretch>
                </a:bli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3600" dirty="0">
                <a:cs typeface="DecoType Naskh" pitchFamily="2" charset="-78"/>
              </a:rPr>
              <a:t>ويقال إن فيثاغورس </a:t>
            </a:r>
            <a:r>
              <a:rPr lang="ar-SA" sz="3600" dirty="0" smtClean="0">
                <a:cs typeface="DecoType Naskh" pitchFamily="2" charset="-78"/>
              </a:rPr>
              <a:t>الحكيم... </a:t>
            </a:r>
            <a:r>
              <a:rPr lang="ar-SA" sz="3600" dirty="0" smtClean="0">
                <a:latin typeface="Times New Roman" panose="02020603050405020304" pitchFamily="18" charset="0"/>
                <a:ea typeface="SimSun" panose="02010600030101010101" pitchFamily="2" charset="-122"/>
                <a:cs typeface="DecoType Naskh" pitchFamily="2" charset="-78"/>
              </a:rPr>
              <a:t>وهو أول </a:t>
            </a:r>
            <a:r>
              <a:rPr lang="ar-SA" sz="3600" dirty="0">
                <a:latin typeface="Times New Roman" panose="02020603050405020304" pitchFamily="18" charset="0"/>
                <a:ea typeface="SimSun" panose="02010600030101010101" pitchFamily="2" charset="-122"/>
                <a:cs typeface="DecoType Naskh" pitchFamily="2" charset="-78"/>
              </a:rPr>
              <a:t>من تكلم في هذا </a:t>
            </a:r>
            <a:r>
              <a:rPr lang="ar-SA" sz="3600" dirty="0" smtClean="0">
                <a:latin typeface="Times New Roman" panose="02020603050405020304" pitchFamily="18" charset="0"/>
                <a:ea typeface="SimSun" panose="02010600030101010101" pitchFamily="2" charset="-122"/>
                <a:cs typeface="DecoType Naskh" pitchFamily="2" charset="-78"/>
              </a:rPr>
              <a:t>العلم</a:t>
            </a:r>
            <a:endParaRPr kumimoji="0" lang="en-US" sz="3600" b="1" i="0" u="none" strike="noStrike" kern="1200" cap="none" spc="0" normalizeH="0" baseline="0" noProof="0" dirty="0">
              <a:ln>
                <a:noFill/>
              </a:ln>
              <a:solidFill>
                <a:schemeClr val="tx1"/>
              </a:solidFill>
              <a:effectLst/>
              <a:uLnTx/>
              <a:uFillTx/>
              <a:latin typeface="Calibri" panose="020F0502020204030204"/>
              <a:cs typeface="DecoType Naskh" pitchFamily="2" charset="-78"/>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0255" y="93179"/>
            <a:ext cx="2367274" cy="899318"/>
          </a:xfrm>
          <a:prstGeom prst="rect">
            <a:avLst/>
          </a:prstGeom>
        </p:spPr>
      </p:pic>
      <p:pic>
        <p:nvPicPr>
          <p:cNvPr id="1026" name="Picture 2" descr="Marble bust of a man with a long, pointed beard, wearing a tainia, a kind of ancient Greek headcovering in this case resembling a turban. The face is somewhat gaunt and has prominent, but thin, eyebrows, which seem halfway fixed into a scowl. The ends of his mustache are long a trail halfway down the length of his beard to about where the bottom of his chin would be if we could see it. None of the hair on his head is visible, since it is completely covered by the tain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614" y="2593203"/>
            <a:ext cx="2095500" cy="3028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80223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121515" cy="5198812"/>
            <a:chOff x="8179724" y="1168053"/>
            <a:chExt cx="3121515"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0" y="1372438"/>
              <a:ext cx="2869679" cy="4832092"/>
              <a:chOff x="8262223" y="1304918"/>
              <a:chExt cx="3606176"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3" y="1304918"/>
                <a:ext cx="2747446"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4111593"/>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5306"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6853" y="423736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6482" y="2580432"/>
            <a:ext cx="3790574" cy="1440024"/>
          </a:xfrm>
          <a:prstGeom prst="rect">
            <a:avLst/>
          </a:prstGeom>
        </p:spPr>
      </p:pic>
      <p:sp>
        <p:nvSpPr>
          <p:cNvPr id="21"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2470968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1.85185E-6 L -0.00026 -0.04746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prstClr val="white"/>
                  </a:solidFill>
                  <a:latin typeface="Arial" panose="020B0604020202020204" pitchFamily="34" charset="0"/>
                  <a:cs typeface="DecoType Naskh" pitchFamily="2" charset="-78"/>
                </a:rPr>
                <a:t>هرم</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541512" y="4387236"/>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1870073" y="4185359"/>
              <a:ext cx="4057813" cy="916330"/>
            </a:xfrm>
            <a:prstGeom prst="rect">
              <a:avLst/>
            </a:prstGeom>
            <a:no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مربع المثلثات</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377840" y="438859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749143" y="4192036"/>
            <a:ext cx="3856586" cy="916330"/>
          </a:xfrm>
          <a:prstGeom prst="rect">
            <a:avLst/>
          </a:prstGeom>
          <a:no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موشور</a:t>
            </a:r>
            <a:endParaRPr lang="de-AT" sz="3200" b="1" dirty="0">
              <a:solidFill>
                <a:prstClr val="white"/>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78435" cy="929685"/>
            <a:chOff x="1452892" y="4172004"/>
            <a:chExt cx="4578435"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543784" y="4394439"/>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1872345" y="4185359"/>
              <a:ext cx="4158982" cy="916330"/>
            </a:xfrm>
            <a:prstGeom prst="rect">
              <a:avLst/>
            </a:prstGeom>
            <a:noFill/>
          </p:spPr>
          <p:txBody>
            <a:bodyPr wrap="square" rtlCol="0" anchor="ctr" anchorCtr="0">
              <a:noAutofit/>
            </a:bodyPr>
            <a:lstStyle/>
            <a:p>
              <a:r>
                <a:rPr lang="ar-SA" sz="3200" b="1" dirty="0" smtClean="0">
                  <a:solidFill>
                    <a:prstClr val="white"/>
                  </a:solidFill>
                  <a:latin typeface="Arial" panose="020B0604020202020204" pitchFamily="34" charset="0"/>
                  <a:cs typeface="DecoType Naskh" pitchFamily="2" charset="-78"/>
                </a:rPr>
                <a:t>منشار</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3600" b="1" dirty="0">
                  <a:solidFill>
                    <a:prstClr val="white"/>
                  </a:solidFill>
                  <a:latin typeface="Arial" panose="020B0604020202020204" pitchFamily="34" charset="0"/>
                  <a:cs typeface="DecoType Naskh" pitchFamily="2" charset="-78"/>
                </a:rPr>
                <a:t>ما يقال لهذا الشكل؟</a:t>
              </a:r>
              <a:endParaRPr lang="en-US" sz="36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$ 7000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53851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pic>
        <p:nvPicPr>
          <p:cNvPr id="2052" name="Picture 4" descr="Square Pyramid Clipar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5802" y="157163"/>
            <a:ext cx="2562225" cy="26574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5169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a:solidFill>
            <a:srgbClr val="92D050"/>
          </a:solidFill>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grp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هرم</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543033" y="4364224"/>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1953527" y="4185359"/>
              <a:ext cx="4021255" cy="916330"/>
            </a:xfrm>
            <a:prstGeom prst="rect">
              <a:avLst/>
            </a:prstGeom>
            <a:noFill/>
          </p:spPr>
          <p:txBody>
            <a:bodyPr wrap="square" rtlCol="0" anchor="ctr" anchorCtr="0">
              <a:normAutofit/>
            </a:bodyPr>
            <a:lstStyle/>
            <a:p>
              <a:pPr lvl="0"/>
              <a:r>
                <a:rPr lang="ar-SA" sz="2800" b="1" dirty="0">
                  <a:solidFill>
                    <a:prstClr val="white"/>
                  </a:solidFill>
                  <a:latin typeface="Arial" panose="020B0604020202020204" pitchFamily="34" charset="0"/>
                  <a:cs typeface="DecoType Naskh" pitchFamily="2" charset="-78"/>
                </a:rPr>
                <a:t>مربع المثلثات</a:t>
              </a:r>
              <a:endParaRPr lang="de-AT" sz="28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موشور</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608932"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1955799" y="4185359"/>
              <a:ext cx="3883701" cy="870109"/>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منشار</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lgn="r"/>
              <a:r>
                <a:rPr lang="ar-SA" sz="3600" b="1" dirty="0">
                  <a:solidFill>
                    <a:prstClr val="white"/>
                  </a:solidFill>
                  <a:latin typeface="Arial" panose="020B0604020202020204" pitchFamily="34" charset="0"/>
                  <a:cs typeface="DecoType Naskh" pitchFamily="2" charset="-78"/>
                </a:rPr>
                <a:t>ما يقال لهذا الشكل؟</a:t>
              </a:r>
              <a:endParaRPr lang="en-US" sz="36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$ 7000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6113" y="192768"/>
            <a:ext cx="609600" cy="609600"/>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pic>
        <p:nvPicPr>
          <p:cNvPr id="36" name="Picture 4" descr="Square Pyramid Clipa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5802" y="157163"/>
            <a:ext cx="2562225" cy="26574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16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ar-SA" sz="2800" b="1" dirty="0">
                  <a:solidFill>
                    <a:srgbClr val="FFC000"/>
                  </a:solidFill>
                  <a:latin typeface="Abadi Extra Light" panose="020B0204020104020204" pitchFamily="34" charset="0"/>
                </a:rPr>
                <a:t>ج</a:t>
              </a:r>
              <a:r>
                <a:rPr lang="de-AT" sz="2800" b="1" dirty="0" smtClean="0">
                  <a:solidFill>
                    <a:srgbClr val="FFC000"/>
                  </a:solidFill>
                  <a:latin typeface="Abadi Extra Light" panose="020B0204020104020204" pitchFamily="34" charset="0"/>
                </a:rPr>
                <a:t>:</a:t>
              </a:r>
              <a:endParaRPr lang="de-AT" sz="2800" b="1" dirty="0">
                <a:solidFill>
                  <a:srgbClr val="FFC000"/>
                </a:solidFill>
                <a:latin typeface="Abadi Extra Light" panose="020B0204020104020204" pitchFamily="34" charset="0"/>
              </a:endParaRP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schemeClr val="bg1"/>
                  </a:solidFill>
                  <a:latin typeface="Arial" panose="020B0604020202020204" pitchFamily="34" charset="0"/>
                  <a:cs typeface="DecoType Naskh" pitchFamily="2" charset="-78"/>
                </a:rPr>
                <a:t>المستريحَة</a:t>
              </a:r>
              <a:endParaRPr lang="de-AT" sz="3200" b="1" dirty="0">
                <a:solidFill>
                  <a:schemeClr val="bg1"/>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ar-SA" sz="2800" b="1" dirty="0" smtClean="0">
                  <a:solidFill>
                    <a:srgbClr val="FFC000"/>
                  </a:solidFill>
                  <a:latin typeface="Abadi Extra Light" panose="020B0204020104020204" pitchFamily="34" charset="0"/>
                </a:rPr>
                <a:t>د</a:t>
              </a:r>
              <a:r>
                <a:rPr lang="de-AT" sz="2800" b="1" dirty="0" smtClean="0">
                  <a:solidFill>
                    <a:srgbClr val="FFC000"/>
                  </a:solidFill>
                  <a:latin typeface="Abadi Extra Light" panose="020B0204020104020204" pitchFamily="34" charset="0"/>
                </a:rPr>
                <a:t>:</a:t>
              </a:r>
              <a:endParaRPr lang="de-AT" sz="2800" b="1" dirty="0">
                <a:solidFill>
                  <a:srgbClr val="FFC000"/>
                </a:solidFill>
                <a:latin typeface="Abadi Extra Light" panose="020B0204020104020204" pitchFamily="34" charset="0"/>
              </a:endParaRP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schemeClr val="bg1"/>
                  </a:solidFill>
                  <a:latin typeface="Arial" panose="020B0604020202020204" pitchFamily="34" charset="0"/>
                  <a:cs typeface="DecoType Naskh" pitchFamily="2" charset="-78"/>
                </a:rPr>
                <a:t>المُراحة</a:t>
              </a:r>
              <a:endParaRPr lang="de-AT" sz="3200" b="1" dirty="0">
                <a:solidFill>
                  <a:schemeClr val="bg1"/>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ar-SA" sz="2800" b="1" dirty="0" smtClean="0">
                <a:solidFill>
                  <a:srgbClr val="FFC000"/>
                </a:solidFill>
                <a:latin typeface="Abadi Extra Light" panose="020B0204020104020204" pitchFamily="34" charset="0"/>
              </a:rPr>
              <a:t>ا</a:t>
            </a:r>
            <a:r>
              <a:rPr lang="de-AT" sz="2800" b="1" dirty="0" smtClean="0">
                <a:solidFill>
                  <a:srgbClr val="FFC000"/>
                </a:solidFill>
                <a:latin typeface="Abadi Extra Light" panose="020B0204020104020204" pitchFamily="34" charset="0"/>
              </a:rPr>
              <a:t>:</a:t>
            </a:r>
            <a:endParaRPr lang="de-AT" sz="2800" b="1" dirty="0">
              <a:solidFill>
                <a:srgbClr val="FFC000"/>
              </a:solidFill>
              <a:latin typeface="Abadi Extra Light" panose="020B0204020104020204" pitchFamily="34" charset="0"/>
            </a:endParaRP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810846" cy="916330"/>
          </a:xfrm>
          <a:prstGeom prst="rect">
            <a:avLst/>
          </a:prstGeom>
          <a:noFill/>
        </p:spPr>
        <p:txBody>
          <a:bodyPr wrap="square" rtlCol="0" anchor="ctr" anchorCtr="0">
            <a:noAutofit/>
          </a:bodyPr>
          <a:lstStyle/>
          <a:p>
            <a:r>
              <a:rPr lang="ar-SA" sz="3200" b="1" dirty="0" smtClean="0">
                <a:solidFill>
                  <a:schemeClr val="bg1"/>
                </a:solidFill>
                <a:latin typeface="Arial" panose="020B0604020202020204" pitchFamily="34" charset="0"/>
                <a:cs typeface="DecoType Naskh" pitchFamily="2" charset="-78"/>
              </a:rPr>
              <a:t>المُرِيحة</a:t>
            </a:r>
            <a:endParaRPr lang="de-AT" sz="3200" b="1" dirty="0">
              <a:solidFill>
                <a:schemeClr val="bg1"/>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ar-SA" sz="2800" b="1" dirty="0" smtClean="0">
                  <a:solidFill>
                    <a:srgbClr val="FFC000"/>
                  </a:solidFill>
                  <a:latin typeface="Abadi Extra Light" panose="020B0204020104020204" pitchFamily="34" charset="0"/>
                </a:rPr>
                <a:t>ب</a:t>
              </a:r>
              <a:r>
                <a:rPr lang="de-AT" sz="2800" b="1" dirty="0" smtClean="0">
                  <a:solidFill>
                    <a:srgbClr val="FFC000"/>
                  </a:solidFill>
                  <a:latin typeface="Abadi Extra Light" panose="020B0204020104020204" pitchFamily="34" charset="0"/>
                </a:rPr>
                <a:t>:</a:t>
              </a:r>
              <a:endParaRPr lang="de-AT" sz="2800" b="1" dirty="0">
                <a:solidFill>
                  <a:srgbClr val="FFC000"/>
                </a:solidFill>
                <a:latin typeface="Abadi Extra Light" panose="020B0204020104020204" pitchFamily="34" charset="0"/>
              </a:endParaRP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schemeClr val="bg1"/>
                  </a:solidFill>
                  <a:latin typeface="Arial" panose="020B0604020202020204" pitchFamily="34" charset="0"/>
                  <a:cs typeface="DecoType Naskh" pitchFamily="2" charset="-78"/>
                </a:rPr>
                <a:t>المِروَحَة</a:t>
              </a:r>
              <a:endParaRPr lang="de-AT" sz="3200" b="1" dirty="0">
                <a:solidFill>
                  <a:schemeClr val="bg1"/>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800" dirty="0">
                  <a:solidFill>
                    <a:schemeClr val="bg1"/>
                  </a:solidFill>
                  <a:latin typeface="Arial" panose="020B0604020202020204" pitchFamily="34" charset="0"/>
                  <a:cs typeface="Arial" panose="020B0604020202020204" pitchFamily="34" charset="0"/>
                </a:rPr>
                <a:t>What do you call fan in Arabic?</a:t>
              </a: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943150" y="272410"/>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1045440" y="272410"/>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974150" y="1342534"/>
            <a:ext cx="304800" cy="304800"/>
          </a:xfrm>
          <a:prstGeom prst="rect">
            <a:avLst/>
          </a:prstGeom>
        </p:spPr>
      </p:pic>
      <p:pic>
        <p:nvPicPr>
          <p:cNvPr id="50" name="Picture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2255943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Rounded Corners 10">
            <a:extLst>
              <a:ext uri="{FF2B5EF4-FFF2-40B4-BE49-F238E27FC236}">
                <a16:creationId xmlns:a16="http://schemas.microsoft.com/office/drawing/2014/main" xmlns="" id="{5A1AE808-AE34-45DB-A52D-A9D132F28B83}"/>
              </a:ext>
            </a:extLst>
          </p:cNvPr>
          <p:cNvSpPr/>
          <p:nvPr/>
        </p:nvSpPr>
        <p:spPr>
          <a:xfrm>
            <a:off x="1324304" y="1135118"/>
            <a:ext cx="9471388" cy="4836540"/>
          </a:xfrm>
          <a:prstGeom prst="roundRect">
            <a:avLst/>
          </a:prstGeom>
          <a:solidFill>
            <a:schemeClr val="bg1">
              <a:alpha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pollresults()">
            <a:hlinkClick r:id="" action="ppaction://noaction"/>
            <a:extLst>
              <a:ext uri="{FF2B5EF4-FFF2-40B4-BE49-F238E27FC236}">
                <a16:creationId xmlns:a16="http://schemas.microsoft.com/office/drawing/2014/main" xmlns="" id="{10E315AD-EA95-4042-A21E-301725A78B99}"/>
              </a:ext>
            </a:extLst>
          </p:cNvPr>
          <p:cNvSpPr/>
          <p:nvPr/>
        </p:nvSpPr>
        <p:spPr>
          <a:xfrm>
            <a:off x="6951662" y="3843463"/>
            <a:ext cx="3650294" cy="2421587"/>
          </a:xfrm>
          <a:prstGeom prst="rect">
            <a:avLst/>
          </a:prstGeom>
          <a:noFill/>
          <a:ln w="12700" cap="flat" cmpd="sng" algn="ctr">
            <a:noFill/>
            <a:prstDash val="solid"/>
            <a:miter lim="800000"/>
          </a:ln>
          <a:effectLst>
            <a:softEdge rad="0"/>
          </a:effectLst>
          <a:extLst>
            <a:ext uri="{909E8E84-426E-40DD-AFC4-6F175D3DCCD1}">
              <a14:hiddenFill xmlns:a14="http://schemas.microsoft.com/office/drawing/2010/main">
                <a:blipFill>
                  <a:blip r:embed="rId4"/>
                  <a:stretch>
                    <a:fillRect/>
                  </a:stretch>
                </a:bli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ar-SA" sz="5400" b="1" dirty="0" smtClean="0">
                <a:solidFill>
                  <a:srgbClr val="080E1A"/>
                </a:solidFill>
                <a:latin typeface="Arial" panose="020B0604020202020204" pitchFamily="34" charset="0"/>
                <a:cs typeface="DecoType Naskh" pitchFamily="2" charset="-78"/>
              </a:rPr>
              <a:t>موشور/منشار</a:t>
            </a:r>
            <a:br>
              <a:rPr lang="ar-SA" sz="5400" b="1" dirty="0" smtClean="0">
                <a:solidFill>
                  <a:srgbClr val="080E1A"/>
                </a:solidFill>
                <a:latin typeface="Arial" panose="020B0604020202020204" pitchFamily="34" charset="0"/>
                <a:cs typeface="DecoType Naskh" pitchFamily="2" charset="-78"/>
              </a:rPr>
            </a:br>
            <a:r>
              <a:rPr lang="en-US" sz="5400" b="1" dirty="0" smtClean="0">
                <a:solidFill>
                  <a:srgbClr val="080E1A"/>
                </a:solidFill>
                <a:latin typeface="Arial" panose="020B0604020202020204" pitchFamily="34" charset="0"/>
                <a:cs typeface="DecoType Naskh" pitchFamily="2" charset="-78"/>
              </a:rPr>
              <a:t>Prism</a:t>
            </a:r>
            <a:endParaRPr lang="de-AT" sz="5400" b="1" dirty="0">
              <a:solidFill>
                <a:srgbClr val="080E1A"/>
              </a:solidFill>
              <a:latin typeface="Arial" panose="020B0604020202020204" pitchFamily="34" charset="0"/>
              <a:cs typeface="DecoType Naskh" pitchFamily="2" charset="-78"/>
            </a:endParaRP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0021" y="50262"/>
            <a:ext cx="2471957" cy="939086"/>
          </a:xfrm>
          <a:prstGeom prst="rect">
            <a:avLst/>
          </a:prstGeom>
        </p:spPr>
      </p:pic>
      <p:pic>
        <p:nvPicPr>
          <p:cNvPr id="3074" name="Picture 2" descr="Triangular Prism Geometric Figure in Black Color | Stock vector | Colourbox"/>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5680" t="14586" r="14454" b="16639"/>
          <a:stretch/>
        </p:blipFill>
        <p:spPr bwMode="auto">
          <a:xfrm>
            <a:off x="7211084" y="1352661"/>
            <a:ext cx="3134013" cy="2647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quare Pyramid Clipart"/>
          <p:cNvPicPr>
            <a:picLocks noChangeAspect="1" noChangeArrowheads="1"/>
          </p:cNvPicPr>
          <p:nvPr/>
        </p:nvPicPr>
        <p:blipFill>
          <a:blip r:embed="rId7">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2664395" y="1352661"/>
            <a:ext cx="2562225" cy="2657476"/>
          </a:xfrm>
          <a:prstGeom prst="rect">
            <a:avLst/>
          </a:prstGeom>
          <a:noFill/>
          <a:extLst>
            <a:ext uri="{909E8E84-426E-40DD-AFC4-6F175D3DCCD1}">
              <a14:hiddenFill xmlns:a14="http://schemas.microsoft.com/office/drawing/2010/main">
                <a:solidFill>
                  <a:srgbClr val="FFFFFF"/>
                </a:solidFill>
              </a14:hiddenFill>
            </a:ext>
          </a:extLst>
        </p:spPr>
      </p:pic>
      <p:sp>
        <p:nvSpPr>
          <p:cNvPr id="21" name="#sl-pollresults()">
            <a:hlinkClick r:id="" action="ppaction://noaction"/>
            <a:extLst>
              <a:ext uri="{FF2B5EF4-FFF2-40B4-BE49-F238E27FC236}">
                <a16:creationId xmlns:a16="http://schemas.microsoft.com/office/drawing/2014/main" xmlns="" id="{10E315AD-EA95-4042-A21E-301725A78B99}"/>
              </a:ext>
            </a:extLst>
          </p:cNvPr>
          <p:cNvSpPr/>
          <p:nvPr/>
        </p:nvSpPr>
        <p:spPr>
          <a:xfrm>
            <a:off x="2120360" y="3843462"/>
            <a:ext cx="3650294" cy="2421587"/>
          </a:xfrm>
          <a:prstGeom prst="rect">
            <a:avLst/>
          </a:prstGeom>
          <a:noFill/>
          <a:ln w="12700" cap="flat" cmpd="sng" algn="ctr">
            <a:noFill/>
            <a:prstDash val="solid"/>
            <a:miter lim="800000"/>
          </a:ln>
          <a:effectLst>
            <a:softEdge rad="0"/>
          </a:effectLst>
          <a:extLst>
            <a:ext uri="{909E8E84-426E-40DD-AFC4-6F175D3DCCD1}">
              <a14:hiddenFill xmlns:a14="http://schemas.microsoft.com/office/drawing/2010/main">
                <a:blipFill>
                  <a:blip r:embed="rId4"/>
                  <a:stretch>
                    <a:fillRect/>
                  </a:stretch>
                </a:bli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ar-SA" sz="5400" b="1" dirty="0" smtClean="0">
                <a:solidFill>
                  <a:srgbClr val="080E1A"/>
                </a:solidFill>
                <a:latin typeface="Arial" panose="020B0604020202020204" pitchFamily="34" charset="0"/>
                <a:cs typeface="DecoType Naskh" pitchFamily="2" charset="-78"/>
              </a:rPr>
              <a:t>الهرم</a:t>
            </a:r>
            <a:r>
              <a:rPr lang="ar-SA" sz="5400" b="1" dirty="0" smtClean="0">
                <a:solidFill>
                  <a:srgbClr val="080E1A"/>
                </a:solidFill>
                <a:latin typeface="Arial" panose="020B0604020202020204" pitchFamily="34" charset="0"/>
                <a:cs typeface="DecoType Naskh" pitchFamily="2" charset="-78"/>
              </a:rPr>
              <a:t/>
            </a:r>
            <a:br>
              <a:rPr lang="ar-SA" sz="5400" b="1" dirty="0" smtClean="0">
                <a:solidFill>
                  <a:srgbClr val="080E1A"/>
                </a:solidFill>
                <a:latin typeface="Arial" panose="020B0604020202020204" pitchFamily="34" charset="0"/>
                <a:cs typeface="DecoType Naskh" pitchFamily="2" charset="-78"/>
              </a:rPr>
            </a:br>
            <a:r>
              <a:rPr lang="en-US" sz="5400" b="1" dirty="0" smtClean="0">
                <a:solidFill>
                  <a:srgbClr val="080E1A"/>
                </a:solidFill>
                <a:latin typeface="Arial" panose="020B0604020202020204" pitchFamily="34" charset="0"/>
                <a:cs typeface="DecoType Naskh" pitchFamily="2" charset="-78"/>
              </a:rPr>
              <a:t>Pyramid</a:t>
            </a:r>
            <a:endParaRPr lang="de-AT" sz="5400" b="1" dirty="0">
              <a:solidFill>
                <a:srgbClr val="080E1A"/>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2636098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83689" cy="5198812"/>
            <a:chOff x="8179724" y="1168053"/>
            <a:chExt cx="308368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1" y="1372438"/>
              <a:ext cx="2831852" cy="4832092"/>
              <a:chOff x="8262223" y="1304918"/>
              <a:chExt cx="3558640"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1" y="1304918"/>
                <a:ext cx="2699912"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pic>
        <p:nvPicPr>
          <p:cNvPr id="21" name="SL Logo" descr="Ein Bild, das Zeichnung enthält.&#10;&#10;Automatisch generierte Beschreibung">
            <a:extLst>
              <a:ext uri="{FF2B5EF4-FFF2-40B4-BE49-F238E27FC236}">
                <a16:creationId xmlns:a16="http://schemas.microsoft.com/office/drawing/2014/main" xmlns="" id="{B14EA97D-AD57-45CD-A7B3-501F4005B4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33690" y="6339900"/>
            <a:ext cx="1620186" cy="324037"/>
          </a:xfrm>
          <a:prstGeom prst="rect">
            <a:avLst/>
          </a:prstGeom>
        </p:spPr>
      </p:pic>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3770598"/>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9119"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2024" y="3896369"/>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2024" y="4248288"/>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08916" y="2552924"/>
            <a:ext cx="3632628" cy="1380021"/>
          </a:xfrm>
          <a:prstGeom prst="rect">
            <a:avLst/>
          </a:prstGeom>
        </p:spPr>
      </p:pic>
      <p:sp>
        <p:nvSpPr>
          <p:cNvPr id="28"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6065913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3.7037E-7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lnSpc>
                  <a:spcPct val="90000"/>
                </a:lnSpc>
              </a:pPr>
              <a:r>
                <a:rPr lang="en-US" sz="2200" dirty="0">
                  <a:solidFill>
                    <a:prstClr val="white"/>
                  </a:solidFill>
                  <a:latin typeface="Arial" panose="020B0604020202020204" pitchFamily="34" charset="0"/>
                  <a:cs typeface="DecoType Naskh" pitchFamily="2" charset="-78"/>
                </a:rPr>
                <a:t>None of the above</a:t>
              </a:r>
              <a:endParaRPr lang="de-AT" sz="2200"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40451" y="4185359"/>
              <a:ext cx="3378818" cy="916330"/>
            </a:xfrm>
            <a:prstGeom prst="rect">
              <a:avLst/>
            </a:prstGeom>
            <a:noFill/>
          </p:spPr>
          <p:txBody>
            <a:bodyPr wrap="square" rtlCol="0" anchor="ctr" anchorCtr="0">
              <a:normAutofit/>
            </a:bodyPr>
            <a:lstStyle/>
            <a:p>
              <a:pPr lvl="0">
                <a:lnSpc>
                  <a:spcPct val="90000"/>
                </a:lnSpc>
              </a:pPr>
              <a:r>
                <a:rPr lang="en-US" sz="2200" dirty="0">
                  <a:solidFill>
                    <a:prstClr val="white"/>
                  </a:solidFill>
                  <a:latin typeface="Arial" panose="020B0604020202020204" pitchFamily="34" charset="0"/>
                  <a:cs typeface="DecoType Naskh" pitchFamily="2" charset="-78"/>
                </a:rPr>
                <a:t>From </a:t>
              </a:r>
              <a:r>
                <a:rPr lang="en-US" sz="2200" dirty="0" err="1">
                  <a:solidFill>
                    <a:prstClr val="white"/>
                  </a:solidFill>
                  <a:latin typeface="Arial" panose="020B0604020202020204" pitchFamily="34" charset="0"/>
                  <a:cs typeface="DecoType Naskh" pitchFamily="2" charset="-78"/>
                </a:rPr>
                <a:t>greek</a:t>
              </a:r>
              <a:r>
                <a:rPr lang="en-US" sz="2200" dirty="0">
                  <a:solidFill>
                    <a:prstClr val="white"/>
                  </a:solidFill>
                  <a:latin typeface="Arial" panose="020B0604020202020204" pitchFamily="34" charset="0"/>
                  <a:cs typeface="DecoType Naskh" pitchFamily="2" charset="-78"/>
                </a:rPr>
                <a:t> </a:t>
              </a:r>
              <a:r>
                <a:rPr lang="en-US" sz="2200" dirty="0" err="1" smtClean="0">
                  <a:solidFill>
                    <a:prstClr val="white"/>
                  </a:solidFill>
                  <a:latin typeface="Arial" panose="020B0604020202020204" pitchFamily="34" charset="0"/>
                  <a:cs typeface="DecoType Naskh" pitchFamily="2" charset="-78"/>
                </a:rPr>
                <a:t>metr-gio</a:t>
              </a:r>
              <a:r>
                <a:rPr lang="en-US" sz="2200" dirty="0" smtClean="0">
                  <a:solidFill>
                    <a:prstClr val="white"/>
                  </a:solidFill>
                  <a:latin typeface="Arial" panose="020B0604020202020204" pitchFamily="34" charset="0"/>
                  <a:cs typeface="DecoType Naskh" pitchFamily="2" charset="-78"/>
                </a:rPr>
                <a:t> for </a:t>
              </a:r>
              <a:r>
                <a:rPr lang="en-US" sz="2200" dirty="0">
                  <a:solidFill>
                    <a:prstClr val="white"/>
                  </a:solidFill>
                  <a:latin typeface="Arial" panose="020B0604020202020204" pitchFamily="34" charset="0"/>
                  <a:cs typeface="DecoType Naskh" pitchFamily="2" charset="-78"/>
                </a:rPr>
                <a:t>calculating</a:t>
              </a:r>
              <a:endParaRPr lang="de-AT" sz="2200"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pPr>
              <a:lnSpc>
                <a:spcPct val="90000"/>
              </a:lnSpc>
            </a:pPr>
            <a:r>
              <a:rPr lang="de-AT" sz="2200" dirty="0">
                <a:solidFill>
                  <a:prstClr val="white"/>
                </a:solidFill>
                <a:latin typeface="Arial" panose="020B0604020202020204" pitchFamily="34" charset="0"/>
                <a:cs typeface="DecoType Naskh" pitchFamily="2" charset="-78"/>
              </a:rPr>
              <a:t>From old latin </a:t>
            </a:r>
            <a:r>
              <a:rPr lang="en-IN" sz="2200" dirty="0" err="1" smtClean="0">
                <a:solidFill>
                  <a:prstClr val="white"/>
                </a:solidFill>
                <a:latin typeface="Arial" panose="020B0604020202020204" pitchFamily="34" charset="0"/>
                <a:cs typeface="DecoType Naskh" pitchFamily="2" charset="-78"/>
              </a:rPr>
              <a:t>μετρί</a:t>
            </a:r>
            <a:r>
              <a:rPr lang="en-IN" sz="2200" dirty="0" smtClean="0">
                <a:solidFill>
                  <a:prstClr val="white"/>
                </a:solidFill>
                <a:latin typeface="Arial" panose="020B0604020202020204" pitchFamily="34" charset="0"/>
                <a:cs typeface="DecoType Naskh" pitchFamily="2" charset="-78"/>
              </a:rPr>
              <a:t>α for </a:t>
            </a:r>
            <a:r>
              <a:rPr lang="en-IN" sz="2200" dirty="0">
                <a:solidFill>
                  <a:prstClr val="white"/>
                </a:solidFill>
                <a:latin typeface="Arial" panose="020B0604020202020204" pitchFamily="34" charset="0"/>
                <a:cs typeface="DecoType Naskh" pitchFamily="2" charset="-78"/>
              </a:rPr>
              <a:t>‘shapes’</a:t>
            </a:r>
            <a:r>
              <a:rPr lang="de-AT" sz="2200" dirty="0">
                <a:solidFill>
                  <a:prstClr val="white"/>
                </a:solidFill>
                <a:latin typeface="Arial" panose="020B0604020202020204" pitchFamily="34" charset="0"/>
                <a:cs typeface="DecoType Naskh" pitchFamily="2" charset="-78"/>
              </a:rPr>
              <a:t> </a:t>
            </a:r>
            <a:endParaRPr lang="de-AT" sz="2200" dirty="0">
              <a:solidFill>
                <a:prstClr val="white"/>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fontScale="70000" lnSpcReduction="20000"/>
            </a:bodyPr>
            <a:lstStyle/>
            <a:p>
              <a:r>
                <a:rPr lang="en-IN" sz="3200" dirty="0">
                  <a:solidFill>
                    <a:prstClr val="white"/>
                  </a:solidFill>
                  <a:latin typeface="Arial" panose="020B0604020202020204" pitchFamily="34" charset="0"/>
                  <a:cs typeface="DecoType Naskh" pitchFamily="2" charset="-78"/>
                </a:rPr>
                <a:t>from Ancient Greek </a:t>
              </a:r>
              <a:r>
                <a:rPr lang="en-IN" sz="3200" dirty="0" err="1" smtClean="0">
                  <a:solidFill>
                    <a:prstClr val="white"/>
                  </a:solidFill>
                  <a:latin typeface="Arial" panose="020B0604020202020204" pitchFamily="34" charset="0"/>
                  <a:cs typeface="DecoType Naskh" pitchFamily="2" charset="-78"/>
                </a:rPr>
                <a:t>geōmetría</a:t>
              </a:r>
              <a:r>
                <a:rPr lang="en-IN" sz="3200" dirty="0" smtClean="0">
                  <a:solidFill>
                    <a:prstClr val="white"/>
                  </a:solidFill>
                  <a:latin typeface="Arial" panose="020B0604020202020204" pitchFamily="34" charset="0"/>
                  <a:cs typeface="DecoType Naskh" pitchFamily="2" charset="-78"/>
                </a:rPr>
                <a:t> for </a:t>
              </a:r>
              <a:r>
                <a:rPr lang="en-IN" sz="3200" dirty="0">
                  <a:solidFill>
                    <a:prstClr val="white"/>
                  </a:solidFill>
                  <a:latin typeface="Arial" panose="020B0604020202020204" pitchFamily="34" charset="0"/>
                  <a:cs typeface="DecoType Naskh" pitchFamily="2" charset="-78"/>
                </a:rPr>
                <a:t>'land measurement'</a:t>
              </a:r>
              <a:endParaRPr lang="de-AT" sz="3200"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400" dirty="0" smtClean="0">
                  <a:solidFill>
                    <a:schemeClr val="bg1"/>
                  </a:solidFill>
                  <a:latin typeface="Arial" panose="020B0604020202020204" pitchFamily="34" charset="0"/>
                  <a:cs typeface="Arial" panose="020B0604020202020204" pitchFamily="34" charset="0"/>
                </a:rPr>
                <a:t>What is the origin of word GEOMETRY?</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79424"/>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79424"/>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53851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13889459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Autofit/>
            </a:bodyPr>
            <a:lstStyle/>
            <a:p>
              <a:pPr>
                <a:lnSpc>
                  <a:spcPct val="90000"/>
                </a:lnSpc>
              </a:pPr>
              <a:r>
                <a:rPr lang="en-US" sz="2200" dirty="0">
                  <a:solidFill>
                    <a:prstClr val="white"/>
                  </a:solidFill>
                  <a:latin typeface="Arial" panose="020B0604020202020204" pitchFamily="34" charset="0"/>
                  <a:cs typeface="DecoType Naskh" pitchFamily="2" charset="-78"/>
                </a:rPr>
                <a:t>None of the above</a:t>
              </a:r>
              <a:endParaRPr lang="de-AT" sz="2200"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pPr lvl="0">
                <a:lnSpc>
                  <a:spcPct val="90000"/>
                </a:lnSpc>
              </a:pPr>
              <a:r>
                <a:rPr lang="en-US" sz="2200" dirty="0">
                  <a:solidFill>
                    <a:prstClr val="white"/>
                  </a:solidFill>
                  <a:latin typeface="Arial" panose="020B0604020202020204" pitchFamily="34" charset="0"/>
                  <a:cs typeface="DecoType Naskh" pitchFamily="2" charset="-78"/>
                </a:rPr>
                <a:t>From </a:t>
              </a:r>
              <a:r>
                <a:rPr lang="en-US" sz="2200" dirty="0" err="1">
                  <a:solidFill>
                    <a:prstClr val="white"/>
                  </a:solidFill>
                  <a:latin typeface="Arial" panose="020B0604020202020204" pitchFamily="34" charset="0"/>
                  <a:cs typeface="DecoType Naskh" pitchFamily="2" charset="-78"/>
                </a:rPr>
                <a:t>greek</a:t>
              </a:r>
              <a:r>
                <a:rPr lang="en-US" sz="2200" dirty="0">
                  <a:solidFill>
                    <a:prstClr val="white"/>
                  </a:solidFill>
                  <a:latin typeface="Arial" panose="020B0604020202020204" pitchFamily="34" charset="0"/>
                  <a:cs typeface="DecoType Naskh" pitchFamily="2" charset="-78"/>
                </a:rPr>
                <a:t> </a:t>
              </a:r>
              <a:r>
                <a:rPr lang="en-US" sz="2200" dirty="0" err="1">
                  <a:solidFill>
                    <a:prstClr val="white"/>
                  </a:solidFill>
                  <a:latin typeface="Arial" panose="020B0604020202020204" pitchFamily="34" charset="0"/>
                  <a:cs typeface="DecoType Naskh" pitchFamily="2" charset="-78"/>
                </a:rPr>
                <a:t>metr-gio</a:t>
              </a:r>
              <a:r>
                <a:rPr lang="en-US" sz="2200" dirty="0">
                  <a:solidFill>
                    <a:prstClr val="white"/>
                  </a:solidFill>
                  <a:latin typeface="Arial" panose="020B0604020202020204" pitchFamily="34" charset="0"/>
                  <a:cs typeface="DecoType Naskh" pitchFamily="2" charset="-78"/>
                </a:rPr>
                <a:t> calculating</a:t>
              </a:r>
              <a:endParaRPr lang="de-AT" sz="2200"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lnSpc>
                  <a:spcPct val="90000"/>
                </a:lnSpc>
              </a:pPr>
              <a:r>
                <a:rPr lang="de-AT" sz="2200" dirty="0">
                  <a:solidFill>
                    <a:prstClr val="white"/>
                  </a:solidFill>
                  <a:latin typeface="Arial" panose="020B0604020202020204" pitchFamily="34" charset="0"/>
                  <a:cs typeface="DecoType Naskh" pitchFamily="2" charset="-78"/>
                </a:rPr>
                <a:t>From old latin </a:t>
              </a:r>
              <a:r>
                <a:rPr lang="en-IN" sz="2200" dirty="0" err="1">
                  <a:solidFill>
                    <a:prstClr val="white"/>
                  </a:solidFill>
                  <a:latin typeface="Arial" panose="020B0604020202020204" pitchFamily="34" charset="0"/>
                  <a:cs typeface="DecoType Naskh" pitchFamily="2" charset="-78"/>
                </a:rPr>
                <a:t>μετρί</a:t>
              </a:r>
              <a:r>
                <a:rPr lang="en-IN" sz="2200" dirty="0">
                  <a:solidFill>
                    <a:prstClr val="white"/>
                  </a:solidFill>
                  <a:latin typeface="Arial" panose="020B0604020202020204" pitchFamily="34" charset="0"/>
                  <a:cs typeface="DecoType Naskh" pitchFamily="2" charset="-78"/>
                </a:rPr>
                <a:t>α </a:t>
              </a:r>
              <a:r>
                <a:rPr lang="en-IN" sz="2200" dirty="0" smtClean="0">
                  <a:solidFill>
                    <a:prstClr val="white"/>
                  </a:solidFill>
                  <a:latin typeface="Arial" panose="020B0604020202020204" pitchFamily="34" charset="0"/>
                  <a:cs typeface="DecoType Naskh" pitchFamily="2" charset="-78"/>
                </a:rPr>
                <a:t>georemarte for ‘shapes</a:t>
              </a:r>
              <a:r>
                <a:rPr lang="en-IN" sz="2200" dirty="0">
                  <a:solidFill>
                    <a:prstClr val="white"/>
                  </a:solidFill>
                  <a:latin typeface="Arial" panose="020B0604020202020204" pitchFamily="34" charset="0"/>
                  <a:cs typeface="DecoType Naskh" pitchFamily="2" charset="-78"/>
                </a:rPr>
                <a:t>’</a:t>
              </a:r>
              <a:r>
                <a:rPr lang="de-AT" sz="2200" dirty="0">
                  <a:solidFill>
                    <a:prstClr val="white"/>
                  </a:solidFill>
                  <a:latin typeface="Arial" panose="020B0604020202020204" pitchFamily="34" charset="0"/>
                  <a:cs typeface="DecoType Naskh" pitchFamily="2" charset="-78"/>
                </a:rPr>
                <a:t> </a:t>
              </a:r>
              <a:endParaRPr lang="de-AT" sz="2200"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accent6"/>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fontScale="62500" lnSpcReduction="20000"/>
            </a:bodyPr>
            <a:lstStyle/>
            <a:p>
              <a:r>
                <a:rPr lang="en-IN" sz="3200" dirty="0">
                  <a:solidFill>
                    <a:prstClr val="white"/>
                  </a:solidFill>
                  <a:latin typeface="Arial" panose="020B0604020202020204" pitchFamily="34" charset="0"/>
                  <a:cs typeface="DecoType Naskh" pitchFamily="2" charset="-78"/>
                </a:rPr>
                <a:t>from Ancient Greek </a:t>
              </a:r>
              <a:r>
                <a:rPr lang="en-IN" sz="3200" dirty="0" err="1" smtClean="0">
                  <a:solidFill>
                    <a:prstClr val="white"/>
                  </a:solidFill>
                  <a:latin typeface="Arial" panose="020B0604020202020204" pitchFamily="34" charset="0"/>
                  <a:cs typeface="DecoType Naskh" pitchFamily="2" charset="-78"/>
                </a:rPr>
                <a:t>geōmetría</a:t>
              </a:r>
              <a:r>
                <a:rPr lang="en-IN" sz="3200" dirty="0" smtClean="0">
                  <a:solidFill>
                    <a:prstClr val="white"/>
                  </a:solidFill>
                  <a:latin typeface="Arial" panose="020B0604020202020204" pitchFamily="34" charset="0"/>
                  <a:cs typeface="DecoType Naskh" pitchFamily="2" charset="-78"/>
                </a:rPr>
                <a:t> for 'land </a:t>
              </a:r>
              <a:r>
                <a:rPr lang="en-IN" sz="3200" dirty="0">
                  <a:solidFill>
                    <a:prstClr val="white"/>
                  </a:solidFill>
                  <a:latin typeface="Arial" panose="020B0604020202020204" pitchFamily="34" charset="0"/>
                  <a:cs typeface="DecoType Naskh" pitchFamily="2" charset="-78"/>
                </a:rPr>
                <a:t>measurement'</a:t>
              </a:r>
              <a:endParaRPr lang="de-AT" sz="3200"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What is the origin of word GEOMETRY?</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43834"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37344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121515" cy="5198812"/>
            <a:chOff x="8179724" y="1168053"/>
            <a:chExt cx="3121515"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0" y="1372438"/>
              <a:ext cx="2869679" cy="4832092"/>
              <a:chOff x="8262223" y="1304918"/>
              <a:chExt cx="3606176"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2" y="1304918"/>
                <a:ext cx="2747447"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3430402"/>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2128"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1843" y="35561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1843" y="42292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estion fininished indicator">
            <a:extLst>
              <a:ext uri="{FF2B5EF4-FFF2-40B4-BE49-F238E27FC236}">
                <a16:creationId xmlns:a16="http://schemas.microsoft.com/office/drawing/2014/main" xmlns="" id="{09B79EB2-FA5C-4063-B926-F05841E08541}"/>
              </a:ext>
            </a:extLst>
          </p:cNvPr>
          <p:cNvSpPr/>
          <p:nvPr/>
        </p:nvSpPr>
        <p:spPr>
          <a:xfrm>
            <a:off x="5451843" y="390129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42466" y="2505239"/>
            <a:ext cx="3674834" cy="1396055"/>
          </a:xfrm>
          <a:prstGeom prst="rect">
            <a:avLst/>
          </a:prstGeom>
        </p:spPr>
      </p:pic>
      <p:sp>
        <p:nvSpPr>
          <p:cNvPr id="21"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2012220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2.59259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لا شئ مما سبق</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اربعون سنتيمترا</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ستة وعشرون سنتيمترا</a:t>
            </a:r>
            <a:endParaRPr lang="de-AT" sz="3200" b="1" dirty="0">
              <a:solidFill>
                <a:prstClr val="white"/>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67571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ثلاثة عشر سنتيمترا</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lgn="r"/>
              <a:r>
                <a:rPr lang="ar-SA" sz="3600" b="1" dirty="0">
                  <a:solidFill>
                    <a:prstClr val="white"/>
                  </a:solidFill>
                  <a:latin typeface="Arial" panose="020B0604020202020204" pitchFamily="34" charset="0"/>
                  <a:cs typeface="DecoType Naskh" pitchFamily="2" charset="-78"/>
                </a:rPr>
                <a:t>ما هو محيط هذا المستطيل؟</a:t>
              </a:r>
              <a:endParaRPr lang="en-US" sz="36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$ 20,000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404753" y="1309688"/>
            <a:ext cx="304800" cy="304800"/>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44" name="Rectangle 43"/>
          <p:cNvSpPr/>
          <p:nvPr/>
        </p:nvSpPr>
        <p:spPr>
          <a:xfrm>
            <a:off x="3862552" y="617109"/>
            <a:ext cx="3765569" cy="2028907"/>
          </a:xfrm>
          <a:prstGeom prst="rect">
            <a:avLst/>
          </a:prstGeom>
          <a:ln w="2857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5" name="Rectangle 44"/>
          <p:cNvSpPr/>
          <p:nvPr/>
        </p:nvSpPr>
        <p:spPr>
          <a:xfrm>
            <a:off x="3860280" y="1345058"/>
            <a:ext cx="388248" cy="707886"/>
          </a:xfrm>
          <a:prstGeom prst="rect">
            <a:avLst/>
          </a:prstGeom>
          <a:noFill/>
        </p:spPr>
        <p:txBody>
          <a:bodyPr wrap="none" lIns="91440" tIns="45720" rIns="91440" bIns="45720">
            <a:spAutoFit/>
          </a:bodyPr>
          <a:lstStyle/>
          <a:p>
            <a:pPr algn="ctr"/>
            <a:r>
              <a:rPr lang="ar-SA" sz="4000" b="0" cap="none" spc="0" dirty="0" smtClean="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rPr>
              <a:t>5</a:t>
            </a:r>
            <a:endParaRPr lang="en-US" sz="4000" b="0" cap="none" spc="0" dirty="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endParaRPr>
          </a:p>
        </p:txBody>
      </p:sp>
      <p:sp>
        <p:nvSpPr>
          <p:cNvPr id="46" name="Rectangle 45"/>
          <p:cNvSpPr/>
          <p:nvPr/>
        </p:nvSpPr>
        <p:spPr>
          <a:xfrm>
            <a:off x="5498988" y="637172"/>
            <a:ext cx="421910" cy="707886"/>
          </a:xfrm>
          <a:prstGeom prst="rect">
            <a:avLst/>
          </a:prstGeom>
          <a:noFill/>
        </p:spPr>
        <p:txBody>
          <a:bodyPr wrap="none" lIns="91440" tIns="45720" rIns="91440" bIns="45720">
            <a:spAutoFit/>
          </a:bodyPr>
          <a:lstStyle/>
          <a:p>
            <a:pPr algn="ctr"/>
            <a:r>
              <a:rPr lang="ar-SA" sz="4000" b="0" cap="none" spc="0" dirty="0" smtClean="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rPr>
              <a:t>8</a:t>
            </a:r>
            <a:endParaRPr lang="en-US" sz="4000" b="0" cap="none" spc="0" dirty="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endParaRPr>
          </a:p>
        </p:txBody>
      </p:sp>
    </p:spTree>
    <p:custDataLst>
      <p:tags r:id="rId1"/>
    </p:custDataLst>
    <p:extLst>
      <p:ext uri="{BB962C8B-B14F-4D97-AF65-F5344CB8AC3E}">
        <p14:creationId xmlns:p14="http://schemas.microsoft.com/office/powerpoint/2010/main" val="35578159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لا شئ مما سبق</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اربعون سنتيمترا</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a:solidFill>
            <a:srgbClr val="92D050"/>
          </a:solidFill>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grp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ستة وعشرون سنتيمترا</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ثلاثة عشر سنتيمترا</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3600" b="1" dirty="0">
                  <a:solidFill>
                    <a:prstClr val="white"/>
                  </a:solidFill>
                  <a:latin typeface="Arial" panose="020B0604020202020204" pitchFamily="34" charset="0"/>
                  <a:cs typeface="DecoType Naskh" pitchFamily="2" charset="-78"/>
                </a:rPr>
                <a:t>ما هو محيط هذا المستطيل؟</a:t>
              </a:r>
              <a:endParaRPr lang="en-US" sz="36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$ 20,000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6113"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2" name="Rectangle 1"/>
          <p:cNvSpPr/>
          <p:nvPr/>
        </p:nvSpPr>
        <p:spPr>
          <a:xfrm>
            <a:off x="3862552" y="617109"/>
            <a:ext cx="3765569" cy="2028907"/>
          </a:xfrm>
          <a:prstGeom prst="rect">
            <a:avLst/>
          </a:prstGeom>
          <a:ln w="2857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3" name="Rectangle 2"/>
          <p:cNvSpPr/>
          <p:nvPr/>
        </p:nvSpPr>
        <p:spPr>
          <a:xfrm>
            <a:off x="3860280" y="1345058"/>
            <a:ext cx="388248" cy="707886"/>
          </a:xfrm>
          <a:prstGeom prst="rect">
            <a:avLst/>
          </a:prstGeom>
          <a:noFill/>
        </p:spPr>
        <p:txBody>
          <a:bodyPr wrap="none" lIns="91440" tIns="45720" rIns="91440" bIns="45720">
            <a:spAutoFit/>
          </a:bodyPr>
          <a:lstStyle/>
          <a:p>
            <a:pPr algn="ctr"/>
            <a:r>
              <a:rPr lang="ar-SA" sz="4000" b="0" cap="none" spc="0" dirty="0" smtClean="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rPr>
              <a:t>5</a:t>
            </a:r>
            <a:endParaRPr lang="en-US" sz="4000" b="0" cap="none" spc="0" dirty="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endParaRPr>
          </a:p>
        </p:txBody>
      </p:sp>
      <p:sp>
        <p:nvSpPr>
          <p:cNvPr id="40" name="Rectangle 39"/>
          <p:cNvSpPr/>
          <p:nvPr/>
        </p:nvSpPr>
        <p:spPr>
          <a:xfrm>
            <a:off x="5498988" y="637172"/>
            <a:ext cx="421910" cy="707886"/>
          </a:xfrm>
          <a:prstGeom prst="rect">
            <a:avLst/>
          </a:prstGeom>
          <a:noFill/>
        </p:spPr>
        <p:txBody>
          <a:bodyPr wrap="none" lIns="91440" tIns="45720" rIns="91440" bIns="45720">
            <a:spAutoFit/>
          </a:bodyPr>
          <a:lstStyle/>
          <a:p>
            <a:pPr algn="ctr"/>
            <a:r>
              <a:rPr lang="ar-SA" sz="4000" b="0" cap="none" spc="0" dirty="0" smtClean="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rPr>
              <a:t>8</a:t>
            </a:r>
            <a:endParaRPr lang="en-US" sz="4000" b="0" cap="none" spc="0" dirty="0">
              <a:ln w="0"/>
              <a:solidFill>
                <a:schemeClr val="accent1"/>
              </a:solidFill>
              <a:effectLst>
                <a:outerShdw blurRad="38100" dist="25400" dir="5400000" algn="ctr" rotWithShape="0">
                  <a:srgbClr val="6E747A">
                    <a:alpha val="43000"/>
                  </a:srgbClr>
                </a:outerShdw>
              </a:effectLst>
              <a:latin typeface="AL-KANZ" panose="02000000000000000000" pitchFamily="2" charset="-78"/>
              <a:cs typeface="AL-KANZ" panose="02000000000000000000" pitchFamily="2" charset="-78"/>
            </a:endParaRPr>
          </a:p>
        </p:txBody>
      </p:sp>
    </p:spTree>
    <p:custDataLst>
      <p:tags r:id="rId1"/>
    </p:custDataLst>
    <p:extLst>
      <p:ext uri="{BB962C8B-B14F-4D97-AF65-F5344CB8AC3E}">
        <p14:creationId xmlns:p14="http://schemas.microsoft.com/office/powerpoint/2010/main" val="156567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42459" cy="5198812"/>
            <a:chOff x="8179724" y="1168053"/>
            <a:chExt cx="304245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0" y="1372438"/>
              <a:ext cx="2790621" cy="4832092"/>
              <a:chOff x="8262223" y="1304918"/>
              <a:chExt cx="3506828"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2" y="1304918"/>
                <a:ext cx="2648099"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3099867"/>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45306"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1843" y="3228415"/>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1843" y="42292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estion fininished indicator">
            <a:extLst>
              <a:ext uri="{FF2B5EF4-FFF2-40B4-BE49-F238E27FC236}">
                <a16:creationId xmlns:a16="http://schemas.microsoft.com/office/drawing/2014/main" xmlns="" id="{09B79EB2-FA5C-4063-B926-F05841E08541}"/>
              </a:ext>
            </a:extLst>
          </p:cNvPr>
          <p:cNvSpPr/>
          <p:nvPr/>
        </p:nvSpPr>
        <p:spPr>
          <a:xfrm>
            <a:off x="5451843" y="390129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Question fininished indicator">
            <a:extLst>
              <a:ext uri="{FF2B5EF4-FFF2-40B4-BE49-F238E27FC236}">
                <a16:creationId xmlns:a16="http://schemas.microsoft.com/office/drawing/2014/main" xmlns="" id="{DAE913F4-68F5-4A1E-9115-54718CB7886F}"/>
              </a:ext>
            </a:extLst>
          </p:cNvPr>
          <p:cNvSpPr/>
          <p:nvPr/>
        </p:nvSpPr>
        <p:spPr>
          <a:xfrm>
            <a:off x="5451843" y="3563047"/>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7243" y="2544844"/>
            <a:ext cx="3763140" cy="1429602"/>
          </a:xfrm>
          <a:prstGeom prst="rect">
            <a:avLst/>
          </a:prstGeom>
        </p:spPr>
      </p:pic>
      <p:sp>
        <p:nvSpPr>
          <p:cNvPr id="21"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3585082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4.44444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en-IN" sz="2400" dirty="0" smtClean="0">
                  <a:solidFill>
                    <a:schemeClr val="bg1"/>
                  </a:solidFill>
                  <a:latin typeface="Arial" panose="020B0604020202020204" pitchFamily="34" charset="0"/>
                  <a:cs typeface="Arial" panose="020B0604020202020204" pitchFamily="34" charset="0"/>
                </a:rPr>
                <a:t>Ptolemy of Rome</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1066" y="4185359"/>
              <a:ext cx="3813716" cy="916330"/>
            </a:xfrm>
            <a:prstGeom prst="rect">
              <a:avLst/>
            </a:prstGeom>
            <a:noFill/>
          </p:spPr>
          <p:txBody>
            <a:bodyPr wrap="square" rtlCol="0" anchor="ctr" anchorCtr="0">
              <a:normAutofit/>
            </a:bodyPr>
            <a:lstStyle/>
            <a:p>
              <a:r>
                <a:rPr lang="en-US" sz="2400" dirty="0" smtClean="0">
                  <a:solidFill>
                    <a:schemeClr val="bg1"/>
                  </a:solidFill>
                  <a:latin typeface="Arial" panose="020B0604020202020204" pitchFamily="34" charset="0"/>
                  <a:cs typeface="Arial" panose="020B0604020202020204" pitchFamily="34" charset="0"/>
                </a:rPr>
                <a:t>Plato of Greece</a:t>
              </a:r>
              <a:endParaRPr lang="de-AT" sz="2400" dirty="0">
                <a:solidFill>
                  <a:schemeClr val="bg1"/>
                </a:solidFill>
                <a:latin typeface="Arial" panose="020B0604020202020204" pitchFamily="34" charset="0"/>
                <a:cs typeface="Arial" panose="020B0604020202020204" pitchFamily="34" charset="0"/>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55817" y="4192036"/>
            <a:ext cx="3810846" cy="916330"/>
          </a:xfrm>
          <a:prstGeom prst="rect">
            <a:avLst/>
          </a:prstGeom>
          <a:noFill/>
        </p:spPr>
        <p:txBody>
          <a:bodyPr wrap="square" rtlCol="0" anchor="ctr" anchorCtr="0">
            <a:normAutofit/>
          </a:bodyPr>
          <a:lstStyle/>
          <a:p>
            <a:r>
              <a:rPr lang="en-IN" sz="2400" dirty="0" smtClean="0">
                <a:solidFill>
                  <a:schemeClr val="bg1"/>
                </a:solidFill>
                <a:latin typeface="Arial" panose="020B0604020202020204" pitchFamily="34" charset="0"/>
                <a:cs typeface="Arial" panose="020B0604020202020204" pitchFamily="34" charset="0"/>
              </a:rPr>
              <a:t>Aristotle of </a:t>
            </a:r>
            <a:r>
              <a:rPr lang="en-IN" sz="2400" dirty="0" err="1" smtClean="0">
                <a:solidFill>
                  <a:schemeClr val="bg1"/>
                </a:solidFill>
                <a:latin typeface="Arial" panose="020B0604020202020204" pitchFamily="34" charset="0"/>
                <a:cs typeface="Arial" panose="020B0604020202020204" pitchFamily="34" charset="0"/>
              </a:rPr>
              <a:t>greece</a:t>
            </a:r>
            <a:endParaRPr lang="de-AT" sz="2400" dirty="0">
              <a:solidFill>
                <a:schemeClr val="bg1"/>
              </a:solidFill>
              <a:latin typeface="Arial" panose="020B0604020202020204" pitchFamily="34" charset="0"/>
              <a:cs typeface="Arial" panose="020B0604020202020204" pitchFamily="34" charset="0"/>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Euclid of Alexandria</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800" dirty="0">
                  <a:solidFill>
                    <a:schemeClr val="bg1"/>
                  </a:solidFill>
                  <a:latin typeface="Atherton" pitchFamily="2" charset="0"/>
                  <a:cs typeface="Arial" panose="020B0604020202020204" pitchFamily="34" charset="0"/>
                </a:rPr>
                <a:t> </a:t>
              </a:r>
              <a:r>
                <a:rPr lang="en-US" sz="2800" dirty="0" smtClean="0">
                  <a:solidFill>
                    <a:schemeClr val="bg1"/>
                  </a:solidFill>
                  <a:latin typeface="Atherton" pitchFamily="2" charset="0"/>
                  <a:cs typeface="Arial" panose="020B0604020202020204" pitchFamily="34" charset="0"/>
                </a:rPr>
                <a:t>Who </a:t>
              </a:r>
              <a:r>
                <a:rPr lang="en-IN" sz="2800" dirty="0" smtClean="0">
                  <a:solidFill>
                    <a:schemeClr val="bg1"/>
                  </a:solidFill>
                  <a:latin typeface="Atherton" pitchFamily="2" charset="0"/>
                  <a:cs typeface="Arial" panose="020B0604020202020204" pitchFamily="34" charset="0"/>
                </a:rPr>
                <a:t>is </a:t>
              </a:r>
              <a:r>
                <a:rPr lang="en-IN" sz="2800" dirty="0">
                  <a:solidFill>
                    <a:schemeClr val="bg1"/>
                  </a:solidFill>
                  <a:latin typeface="Atherton" pitchFamily="2" charset="0"/>
                  <a:cs typeface="Arial" panose="020B0604020202020204" pitchFamily="34" charset="0"/>
                </a:rPr>
                <a:t>known as the father of </a:t>
              </a:r>
              <a:r>
                <a:rPr lang="en-IN" sz="2800" dirty="0" smtClean="0">
                  <a:solidFill>
                    <a:schemeClr val="bg1"/>
                  </a:solidFill>
                  <a:latin typeface="Atherton" pitchFamily="2" charset="0"/>
                  <a:cs typeface="Arial" panose="020B0604020202020204" pitchFamily="34" charset="0"/>
                </a:rPr>
                <a:t>geometry?</a:t>
              </a:r>
              <a:endParaRPr lang="en-US" sz="2800" dirty="0">
                <a:solidFill>
                  <a:schemeClr val="bg1"/>
                </a:solidFill>
                <a:latin typeface="Atherton" pitchFamily="2"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$ 30,000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29148"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31438"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433224"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1409870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en-IN" sz="2400" dirty="0" smtClean="0">
                  <a:solidFill>
                    <a:schemeClr val="bg1"/>
                  </a:solidFill>
                  <a:latin typeface="Arial" panose="020B0604020202020204" pitchFamily="34" charset="0"/>
                  <a:cs typeface="Arial" panose="020B0604020202020204" pitchFamily="34" charset="0"/>
                </a:rPr>
                <a:t>Ptolemy </a:t>
              </a:r>
              <a:r>
                <a:rPr lang="en-IN" sz="2400" dirty="0">
                  <a:solidFill>
                    <a:schemeClr val="bg1"/>
                  </a:solidFill>
                  <a:latin typeface="Arial" panose="020B0604020202020204" pitchFamily="34" charset="0"/>
                  <a:cs typeface="Arial" panose="020B0604020202020204" pitchFamily="34" charset="0"/>
                </a:rPr>
                <a:t>of Rome</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Plato of Greece</a:t>
              </a:r>
              <a:endParaRPr lang="de-AT" sz="2400" dirty="0">
                <a:solidFill>
                  <a:schemeClr val="bg1"/>
                </a:solidFill>
                <a:latin typeface="Arial" panose="020B0604020202020204" pitchFamily="34" charset="0"/>
                <a:cs typeface="Arial" panose="020B0604020202020204" pitchFamily="34" charset="0"/>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810846" cy="916330"/>
            </a:xfrm>
            <a:prstGeom prst="rect">
              <a:avLst/>
            </a:prstGeom>
            <a:noFill/>
          </p:spPr>
          <p:txBody>
            <a:bodyPr wrap="square" rtlCol="0" anchor="ctr" anchorCtr="0">
              <a:normAutofit/>
            </a:bodyPr>
            <a:lstStyle/>
            <a:p>
              <a:r>
                <a:rPr lang="en-IN" sz="2400" dirty="0">
                  <a:solidFill>
                    <a:schemeClr val="bg1"/>
                  </a:solidFill>
                  <a:latin typeface="Arial" panose="020B0604020202020204" pitchFamily="34" charset="0"/>
                  <a:cs typeface="Arial" panose="020B0604020202020204" pitchFamily="34" charset="0"/>
                </a:rPr>
                <a:t>Aristotle of </a:t>
              </a:r>
              <a:r>
                <a:rPr lang="en-IN" sz="2400" dirty="0" err="1">
                  <a:solidFill>
                    <a:schemeClr val="bg1"/>
                  </a:solidFill>
                  <a:latin typeface="Arial" panose="020B0604020202020204" pitchFamily="34" charset="0"/>
                  <a:cs typeface="Arial" panose="020B0604020202020204" pitchFamily="34" charset="0"/>
                </a:rPr>
                <a:t>greece</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accent6"/>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Euclid of Alexandria</a:t>
              </a:r>
              <a:endParaRPr lang="de-AT" sz="2400" dirty="0">
                <a:solidFill>
                  <a:schemeClr val="bg1"/>
                </a:solidFill>
                <a:latin typeface="Arial" panose="020B0604020202020204" pitchFamily="34" charset="0"/>
                <a:cs typeface="Arial" panose="020B0604020202020204" pitchFamily="34" charset="0"/>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r>
                <a:rPr lang="en-US" sz="2800" dirty="0">
                  <a:solidFill>
                    <a:prstClr val="white"/>
                  </a:solidFill>
                  <a:latin typeface="Atherton" pitchFamily="2" charset="0"/>
                  <a:cs typeface="Arial" panose="020B0604020202020204" pitchFamily="34" charset="0"/>
                </a:rPr>
                <a:t> Who </a:t>
              </a:r>
              <a:r>
                <a:rPr lang="en-IN" sz="2800" dirty="0">
                  <a:solidFill>
                    <a:prstClr val="white"/>
                  </a:solidFill>
                  <a:latin typeface="Atherton" pitchFamily="2" charset="0"/>
                  <a:cs typeface="Arial" panose="020B0604020202020204" pitchFamily="34" charset="0"/>
                </a:rPr>
                <a:t>is known as the father of geometry?</a:t>
              </a:r>
              <a:endParaRPr lang="en-US" sz="2800" dirty="0">
                <a:solidFill>
                  <a:prstClr val="white"/>
                </a:solidFill>
                <a:latin typeface="Atherton" pitchFamily="2"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$ 30,000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6113"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27286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المستريحة</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a:solidFill>
            <a:schemeClr val="tx1"/>
          </a:solidFill>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grp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المراحة</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smtClean="0">
                  <a:solidFill>
                    <a:prstClr val="white"/>
                  </a:solidFill>
                  <a:latin typeface="Arial" panose="020B0604020202020204" pitchFamily="34" charset="0"/>
                  <a:cs typeface="DecoType Naskh" pitchFamily="2" charset="-78"/>
                </a:rPr>
                <a:t>المريحة</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rgbClr val="92D050"/>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r>
                <a:rPr lang="ar-SA" sz="3200" b="1" dirty="0">
                  <a:solidFill>
                    <a:schemeClr val="bg1"/>
                  </a:solidFill>
                  <a:latin typeface="Arial" panose="020B0604020202020204" pitchFamily="34" charset="0"/>
                  <a:cs typeface="DecoType Naskh" pitchFamily="2" charset="-78"/>
                </a:rPr>
                <a:t>المروحة</a:t>
              </a:r>
              <a:endParaRPr lang="de-AT" sz="3200" b="1" dirty="0">
                <a:solidFill>
                  <a:schemeClr val="bg1"/>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r>
                <a:rPr lang="en-US" sz="2800" dirty="0">
                  <a:solidFill>
                    <a:prstClr val="white"/>
                  </a:solidFill>
                  <a:latin typeface="Arial" panose="020B0604020202020204" pitchFamily="34" charset="0"/>
                  <a:cs typeface="Arial" panose="020B0604020202020204" pitchFamily="34" charset="0"/>
                </a:rPr>
                <a:t>What do you call fan in Arabic?</a:t>
              </a: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95253" y="212223"/>
            <a:ext cx="609600" cy="60960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22450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200239" cy="5198812"/>
            <a:chOff x="8179724" y="1168053"/>
            <a:chExt cx="320023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0" y="1372438"/>
              <a:ext cx="2948403" cy="4832092"/>
              <a:chOff x="8262223" y="1304918"/>
              <a:chExt cx="3705104"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2" y="1304918"/>
                <a:ext cx="2846375"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pic>
        <p:nvPicPr>
          <p:cNvPr id="21" name="SL Logo" descr="Ein Bild, das Zeichnung enthält.&#10;&#10;Automatisch generierte Beschreibung">
            <a:extLst>
              <a:ext uri="{FF2B5EF4-FFF2-40B4-BE49-F238E27FC236}">
                <a16:creationId xmlns:a16="http://schemas.microsoft.com/office/drawing/2014/main" xmlns="" id="{B14EA97D-AD57-45CD-A7B3-501F4005B4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33690" y="6339900"/>
            <a:ext cx="1620186" cy="324037"/>
          </a:xfrm>
          <a:prstGeom prst="rect">
            <a:avLst/>
          </a:prstGeom>
        </p:spPr>
      </p:pic>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2767724"/>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25851"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1843" y="2893495"/>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1843" y="42292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estion fininished indicator">
            <a:extLst>
              <a:ext uri="{FF2B5EF4-FFF2-40B4-BE49-F238E27FC236}">
                <a16:creationId xmlns:a16="http://schemas.microsoft.com/office/drawing/2014/main" xmlns="" id="{09B79EB2-FA5C-4063-B926-F05841E08541}"/>
              </a:ext>
            </a:extLst>
          </p:cNvPr>
          <p:cNvSpPr/>
          <p:nvPr/>
        </p:nvSpPr>
        <p:spPr>
          <a:xfrm>
            <a:off x="5451843" y="390129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Question fininished indicator">
            <a:extLst>
              <a:ext uri="{FF2B5EF4-FFF2-40B4-BE49-F238E27FC236}">
                <a16:creationId xmlns:a16="http://schemas.microsoft.com/office/drawing/2014/main" xmlns="" id="{DAE913F4-68F5-4A1E-9115-54718CB7886F}"/>
              </a:ext>
            </a:extLst>
          </p:cNvPr>
          <p:cNvSpPr/>
          <p:nvPr/>
        </p:nvSpPr>
        <p:spPr>
          <a:xfrm>
            <a:off x="5451843" y="3563047"/>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estion fininished indicator">
            <a:extLst>
              <a:ext uri="{FF2B5EF4-FFF2-40B4-BE49-F238E27FC236}">
                <a16:creationId xmlns:a16="http://schemas.microsoft.com/office/drawing/2014/main" xmlns="" id="{AB1AA80F-9F23-4CFB-A84F-881D1BD1461E}"/>
              </a:ext>
            </a:extLst>
          </p:cNvPr>
          <p:cNvSpPr/>
          <p:nvPr/>
        </p:nvSpPr>
        <p:spPr>
          <a:xfrm>
            <a:off x="5451843" y="3229619"/>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0779" y="2526152"/>
            <a:ext cx="3619782" cy="1375141"/>
          </a:xfrm>
          <a:prstGeom prst="rect">
            <a:avLst/>
          </a:prstGeom>
        </p:spPr>
      </p:pic>
      <p:sp>
        <p:nvSpPr>
          <p:cNvPr id="31"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13562249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3.33333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prstClr val="white"/>
                  </a:solidFill>
                  <a:latin typeface="Arial" panose="020B0604020202020204" pitchFamily="34" charset="0"/>
                  <a:cs typeface="DecoType Naskh" pitchFamily="2" charset="-78"/>
                </a:rPr>
                <a:t>منحرف </a:t>
              </a:r>
              <a:r>
                <a:rPr lang="ar-SA" sz="3200" b="1" dirty="0">
                  <a:solidFill>
                    <a:prstClr val="white"/>
                  </a:solidFill>
                  <a:latin typeface="Arial" panose="020B0604020202020204" pitchFamily="34" charset="0"/>
                  <a:cs typeface="DecoType Naskh" pitchFamily="2" charset="-78"/>
                </a:rPr>
                <a:t>الاضلاع</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prstClr val="white"/>
                  </a:solidFill>
                  <a:latin typeface="Arial" panose="020B0604020202020204" pitchFamily="34" charset="0"/>
                  <a:cs typeface="DecoType Naskh" pitchFamily="2" charset="-78"/>
                </a:rPr>
                <a:t>متفق </a:t>
              </a:r>
              <a:r>
                <a:rPr lang="ar-SA" sz="3200" b="1" dirty="0">
                  <a:solidFill>
                    <a:prstClr val="white"/>
                  </a:solidFill>
                  <a:latin typeface="Arial" panose="020B0604020202020204" pitchFamily="34" charset="0"/>
                  <a:cs typeface="DecoType Naskh" pitchFamily="2" charset="-78"/>
                </a:rPr>
                <a:t>الاضلاع</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r>
              <a:rPr lang="ar-SA" sz="3200" b="1" dirty="0" smtClean="0">
                <a:solidFill>
                  <a:prstClr val="white"/>
                </a:solidFill>
                <a:latin typeface="Arial" panose="020B0604020202020204" pitchFamily="34" charset="0"/>
                <a:cs typeface="DecoType Naskh" pitchFamily="2" charset="-78"/>
              </a:rPr>
              <a:t>متزاوي الاضلاع</a:t>
            </a:r>
            <a:endParaRPr lang="de-AT" sz="3200" b="1" dirty="0">
              <a:solidFill>
                <a:prstClr val="white"/>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prstClr val="white"/>
                  </a:solidFill>
                  <a:latin typeface="Arial" panose="020B0604020202020204" pitchFamily="34" charset="0"/>
                  <a:cs typeface="DecoType Naskh" pitchFamily="2" charset="-78"/>
                </a:rPr>
                <a:t>متساوي الاضلاع</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400" dirty="0" smtClean="0">
                  <a:solidFill>
                    <a:schemeClr val="bg1"/>
                  </a:solidFill>
                  <a:latin typeface="Arial" panose="020B0604020202020204" pitchFamily="34" charset="0"/>
                  <a:cs typeface="Arial" panose="020B0604020202020204" pitchFamily="34" charset="0"/>
                </a:rPr>
                <a:t>What do you call </a:t>
              </a:r>
              <a:r>
                <a:rPr lang="en-US" sz="2400" dirty="0" smtClean="0">
                  <a:solidFill>
                    <a:schemeClr val="bg1"/>
                  </a:solidFill>
                  <a:latin typeface="Arial" panose="020B0604020202020204" pitchFamily="34" charset="0"/>
                  <a:cs typeface="Arial" panose="020B0604020202020204" pitchFamily="34" charset="0"/>
                </a:rPr>
                <a:t>Parallelogram in </a:t>
              </a:r>
              <a:r>
                <a:rPr lang="en-US" sz="2400" dirty="0" smtClean="0">
                  <a:solidFill>
                    <a:schemeClr val="bg1"/>
                  </a:solidFill>
                  <a:latin typeface="Arial" panose="020B0604020202020204" pitchFamily="34" charset="0"/>
                  <a:cs typeface="Arial" panose="020B0604020202020204" pitchFamily="34" charset="0"/>
                </a:rPr>
                <a:t>Arabic</a:t>
              </a:r>
              <a:r>
                <a:rPr lang="en-US" sz="2400" dirty="0">
                  <a:solidFill>
                    <a:schemeClr val="bg1"/>
                  </a:solidFill>
                  <a:latin typeface="Arial" panose="020B0604020202020204" pitchFamily="34" charset="0"/>
                  <a:cs typeface="Arial" panose="020B0604020202020204" pitchFamily="34" charset="0"/>
                </a:rPr>
                <a:t>?</a:t>
              </a: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53851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5" name="Parallelogram 4"/>
          <p:cNvSpPr/>
          <p:nvPr/>
        </p:nvSpPr>
        <p:spPr>
          <a:xfrm>
            <a:off x="4635062" y="901465"/>
            <a:ext cx="2632841" cy="1258411"/>
          </a:xfrm>
          <a:prstGeom prst="parallelogram">
            <a:avLst>
              <a:gd name="adj" fmla="val 48803"/>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3924142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منحرف الاضلاع</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متفق الاضلاع</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a:solidFill>
            <a:srgbClr val="92D050"/>
          </a:solidFill>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grp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متزاوي الاضلاع</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r>
                <a:rPr lang="ar-SA" sz="3200" b="1" dirty="0">
                  <a:solidFill>
                    <a:prstClr val="white"/>
                  </a:solidFill>
                  <a:latin typeface="Arial" panose="020B0604020202020204" pitchFamily="34" charset="0"/>
                  <a:cs typeface="DecoType Naskh" pitchFamily="2" charset="-78"/>
                </a:rPr>
                <a:t>متساوي الاضلاع</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en-US" sz="2400" dirty="0">
                  <a:solidFill>
                    <a:schemeClr val="bg1"/>
                  </a:solidFill>
                  <a:latin typeface="Arial" panose="020B0604020202020204" pitchFamily="34" charset="0"/>
                  <a:cs typeface="Arial" panose="020B0604020202020204" pitchFamily="34" charset="0"/>
                </a:rPr>
                <a:t>What do you call Parallelogram in Arabic?</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$ 50,000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6113"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31" name="Parallelogram 30"/>
          <p:cNvSpPr/>
          <p:nvPr/>
        </p:nvSpPr>
        <p:spPr>
          <a:xfrm>
            <a:off x="4635062" y="901465"/>
            <a:ext cx="2632841" cy="1258411"/>
          </a:xfrm>
          <a:prstGeom prst="parallelogram">
            <a:avLst>
              <a:gd name="adj" fmla="val 48803"/>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4018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1691014"/>
            <a:ext cx="3128849" cy="4337392"/>
            <a:chOff x="8179724" y="2029473"/>
            <a:chExt cx="3128849" cy="433739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2029473"/>
              <a:ext cx="3042459" cy="433739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74272" y="2366988"/>
              <a:ext cx="2834301" cy="3816428"/>
              <a:chOff x="8315896" y="2341201"/>
              <a:chExt cx="3561718" cy="3976571"/>
            </a:xfrm>
          </p:grpSpPr>
          <p:sp>
            <p:nvSpPr>
              <p:cNvPr id="14" name="Money">
                <a:extLst>
                  <a:ext uri="{FF2B5EF4-FFF2-40B4-BE49-F238E27FC236}">
                    <a16:creationId xmlns:a16="http://schemas.microsoft.com/office/drawing/2014/main" xmlns="" id="{050F6D5F-9B89-4DC2-818C-C0E5A3815A80}"/>
                  </a:ext>
                </a:extLst>
              </p:cNvPr>
              <p:cNvSpPr txBox="1"/>
              <p:nvPr/>
            </p:nvSpPr>
            <p:spPr>
              <a:xfrm>
                <a:off x="9229515" y="2365251"/>
                <a:ext cx="2648099" cy="3928469"/>
              </a:xfrm>
              <a:prstGeom prst="rect">
                <a:avLst/>
              </a:prstGeom>
              <a:noFill/>
            </p:spPr>
            <p:txBody>
              <a:bodyPr wrap="square" bIns="0" rtlCol="0">
                <a:spAutoFit/>
              </a:bodyPr>
              <a:lstStyle/>
              <a:p>
                <a:r>
                  <a:rPr lang="de-AT" sz="2200" b="1" dirty="0" smtClean="0">
                    <a:solidFill>
                      <a:srgbClr val="F88008"/>
                    </a:solidFill>
                    <a:latin typeface="Arial Black" panose="020B0604020202020204" pitchFamily="34" charset="0"/>
                    <a:cs typeface="Arial Black" panose="020B0604020202020204" pitchFamily="34" charset="0"/>
                  </a:rPr>
                  <a:t>$ </a:t>
                </a:r>
                <a:r>
                  <a:rPr lang="de-AT" sz="2200" b="1" dirty="0">
                    <a:solidFill>
                      <a:srgbClr val="F88008"/>
                    </a:solidFill>
                    <a:latin typeface="Arial Black" panose="020B0604020202020204" pitchFamily="34" charset="0"/>
                    <a:cs typeface="Arial Black" panose="020B0604020202020204" pitchFamily="34" charset="0"/>
                  </a:rPr>
                  <a:t>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315896" y="2341201"/>
                <a:ext cx="805054" cy="3976571"/>
              </a:xfrm>
              <a:prstGeom prst="rect">
                <a:avLst/>
              </a:prstGeom>
              <a:noFill/>
            </p:spPr>
            <p:txBody>
              <a:bodyPr wrap="square" rtlCol="0">
                <a:spAutoFit/>
              </a:bodyPr>
              <a:lstStyle/>
              <a:p>
                <a:pPr algn="r"/>
                <a:r>
                  <a:rPr lang="de-AT" sz="2200" b="1" dirty="0" smtClean="0">
                    <a:solidFill>
                      <a:srgbClr val="F88008"/>
                    </a:solidFill>
                    <a:latin typeface="Arial Black" panose="020B0604020202020204" pitchFamily="34" charset="0"/>
                    <a:cs typeface="Arial Black" panose="020B0604020202020204" pitchFamily="34" charset="0"/>
                  </a:rPr>
                  <a:t>11</a:t>
                </a:r>
                <a:endParaRPr lang="de-AT" sz="2200" b="1" dirty="0">
                  <a:solidFill>
                    <a:srgbClr val="F88008"/>
                  </a:solidFill>
                  <a:latin typeface="Arial Black" panose="020B0604020202020204" pitchFamily="34" charset="0"/>
                  <a:cs typeface="Arial Black" panose="020B0604020202020204" pitchFamily="34" charset="0"/>
                </a:endParaRP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2434611"/>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93933" y="157273"/>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1843" y="256038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1843" y="42292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estion fininished indicator">
            <a:extLst>
              <a:ext uri="{FF2B5EF4-FFF2-40B4-BE49-F238E27FC236}">
                <a16:creationId xmlns:a16="http://schemas.microsoft.com/office/drawing/2014/main" xmlns="" id="{09B79EB2-FA5C-4063-B926-F05841E08541}"/>
              </a:ext>
            </a:extLst>
          </p:cNvPr>
          <p:cNvSpPr/>
          <p:nvPr/>
        </p:nvSpPr>
        <p:spPr>
          <a:xfrm>
            <a:off x="5451843" y="390129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Question fininished indicator">
            <a:extLst>
              <a:ext uri="{FF2B5EF4-FFF2-40B4-BE49-F238E27FC236}">
                <a16:creationId xmlns:a16="http://schemas.microsoft.com/office/drawing/2014/main" xmlns="" id="{DAE913F4-68F5-4A1E-9115-54718CB7886F}"/>
              </a:ext>
            </a:extLst>
          </p:cNvPr>
          <p:cNvSpPr/>
          <p:nvPr/>
        </p:nvSpPr>
        <p:spPr>
          <a:xfrm>
            <a:off x="5451843" y="3563047"/>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estion fininished indicator">
            <a:extLst>
              <a:ext uri="{FF2B5EF4-FFF2-40B4-BE49-F238E27FC236}">
                <a16:creationId xmlns:a16="http://schemas.microsoft.com/office/drawing/2014/main" xmlns="" id="{AB1AA80F-9F23-4CFB-A84F-881D1BD1461E}"/>
              </a:ext>
            </a:extLst>
          </p:cNvPr>
          <p:cNvSpPr/>
          <p:nvPr/>
        </p:nvSpPr>
        <p:spPr>
          <a:xfrm>
            <a:off x="5451843" y="3229619"/>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estion fininished indicator">
            <a:extLst>
              <a:ext uri="{FF2B5EF4-FFF2-40B4-BE49-F238E27FC236}">
                <a16:creationId xmlns:a16="http://schemas.microsoft.com/office/drawing/2014/main" xmlns="" id="{6956CA7C-A702-4E7A-AB66-9719EF65F990}"/>
              </a:ext>
            </a:extLst>
          </p:cNvPr>
          <p:cNvSpPr/>
          <p:nvPr/>
        </p:nvSpPr>
        <p:spPr>
          <a:xfrm>
            <a:off x="5453750" y="289650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841" y="2453001"/>
            <a:ext cx="3514719" cy="1335228"/>
          </a:xfrm>
          <a:prstGeom prst="rect">
            <a:avLst/>
          </a:prstGeom>
        </p:spPr>
      </p:pic>
      <p:sp>
        <p:nvSpPr>
          <p:cNvPr id="32"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2088603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3.7037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Question">
            <a:extLst>
              <a:ext uri="{FF2B5EF4-FFF2-40B4-BE49-F238E27FC236}">
                <a16:creationId xmlns:a16="http://schemas.microsoft.com/office/drawing/2014/main" xmlns="" id="{C06F0B4B-66C1-4499-A17E-4B1853F266A4}"/>
              </a:ext>
            </a:extLst>
          </p:cNvPr>
          <p:cNvGrpSpPr/>
          <p:nvPr/>
        </p:nvGrpSpPr>
        <p:grpSpPr>
          <a:xfrm>
            <a:off x="0" y="992497"/>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endParaRPr lang="en-US" sz="2400" dirty="0">
                <a:solidFill>
                  <a:schemeClr val="bg1"/>
                </a:solidFill>
                <a:latin typeface="Arial" panose="020B0604020202020204" pitchFamily="34" charset="0"/>
                <a:cs typeface="Arial" panose="020B0604020202020204" pitchFamily="34" charset="0"/>
              </a:endParaRPr>
            </a:p>
          </p:txBody>
        </p:sp>
      </p:grpSp>
      <p:sp>
        <p:nvSpPr>
          <p:cNvPr id="11" name="Rectangle: Rounded Corners 10">
            <a:extLst>
              <a:ext uri="{FF2B5EF4-FFF2-40B4-BE49-F238E27FC236}">
                <a16:creationId xmlns:a16="http://schemas.microsoft.com/office/drawing/2014/main" xmlns="" id="{5A1AE808-AE34-45DB-A52D-A9D132F28B83}"/>
              </a:ext>
            </a:extLst>
          </p:cNvPr>
          <p:cNvSpPr/>
          <p:nvPr/>
        </p:nvSpPr>
        <p:spPr>
          <a:xfrm>
            <a:off x="1452892" y="2415957"/>
            <a:ext cx="9342799" cy="3355759"/>
          </a:xfrm>
          <a:prstGeom prst="roundRect">
            <a:avLst/>
          </a:prstGeom>
          <a:solidFill>
            <a:schemeClr val="bg1">
              <a:alpha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pollresults()">
            <a:hlinkClick r:id="" action="ppaction://noaction"/>
            <a:extLst>
              <a:ext uri="{FF2B5EF4-FFF2-40B4-BE49-F238E27FC236}">
                <a16:creationId xmlns:a16="http://schemas.microsoft.com/office/drawing/2014/main" xmlns="" id="{10E315AD-EA95-4042-A21E-301725A78B99}"/>
              </a:ext>
            </a:extLst>
          </p:cNvPr>
          <p:cNvSpPr/>
          <p:nvPr/>
        </p:nvSpPr>
        <p:spPr>
          <a:xfrm>
            <a:off x="1452892" y="2827702"/>
            <a:ext cx="9342799" cy="2421587"/>
          </a:xfrm>
          <a:prstGeom prst="rect">
            <a:avLst/>
          </a:prstGeom>
          <a:noFill/>
          <a:ln w="12700" cap="flat" cmpd="sng" algn="ctr">
            <a:noFill/>
            <a:prstDash val="solid"/>
            <a:miter lim="800000"/>
          </a:ln>
          <a:effectLst>
            <a:softEdge rad="0"/>
          </a:effectLst>
          <a:extLst>
            <a:ext uri="{909E8E84-426E-40DD-AFC4-6F175D3DCCD1}">
              <a14:hiddenFill xmlns:a14="http://schemas.microsoft.com/office/drawing/2010/main">
                <a:blipFill>
                  <a:blip r:embed="rId4"/>
                  <a:stretch>
                    <a:fillRect/>
                  </a:stretch>
                </a:blip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6600" b="1" dirty="0" smtClean="0">
                <a:solidFill>
                  <a:schemeClr val="tx1"/>
                </a:solidFill>
                <a:latin typeface="Arabic Typesetting" panose="03020402040406030203" pitchFamily="66" charset="-78"/>
                <a:cs typeface="Arabic Typesetting" panose="03020402040406030203" pitchFamily="66" charset="-78"/>
              </a:rPr>
              <a:t>الحادية عشرة</a:t>
            </a:r>
            <a:endParaRPr kumimoji="0" lang="en-US" sz="6600" b="1" i="0" u="none" strike="noStrike" kern="1200" cap="none" spc="0" normalizeH="0" baseline="0" noProof="0" dirty="0">
              <a:ln>
                <a:noFill/>
              </a:ln>
              <a:solidFill>
                <a:schemeClr val="tx1"/>
              </a:solidFill>
              <a:effectLst/>
              <a:uLnTx/>
              <a:uFillTx/>
              <a:latin typeface="Arabic Typesetting" panose="03020402040406030203" pitchFamily="66" charset="-78"/>
              <a:cs typeface="Arabic Typesetting" panose="03020402040406030203" pitchFamily="66" charset="-78"/>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1764" y="1045411"/>
            <a:ext cx="2588472" cy="983350"/>
          </a:xfrm>
          <a:prstGeom prst="rect">
            <a:avLst/>
          </a:prstGeom>
        </p:spPr>
      </p:pic>
    </p:spTree>
    <p:custDataLst>
      <p:tags r:id="rId1"/>
    </p:custDataLst>
    <p:extLst>
      <p:ext uri="{BB962C8B-B14F-4D97-AF65-F5344CB8AC3E}">
        <p14:creationId xmlns:p14="http://schemas.microsoft.com/office/powerpoint/2010/main" val="21888621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ar-SA" sz="3600" dirty="0" smtClean="0">
                  <a:solidFill>
                    <a:schemeClr val="bg1"/>
                  </a:solidFill>
                  <a:latin typeface="AL-KANZ" panose="02000000000000000000" pitchFamily="2" charset="-78"/>
                  <a:cs typeface="AL-KANZ" panose="02000000000000000000" pitchFamily="2" charset="-78"/>
                </a:rPr>
                <a:t>المخمس المنتظم</a:t>
              </a:r>
              <a:endParaRPr lang="de-AT" sz="3600" dirty="0">
                <a:solidFill>
                  <a:schemeClr val="bg1"/>
                </a:solidFill>
                <a:latin typeface="AL-KANZ" panose="02000000000000000000" pitchFamily="2" charset="-78"/>
                <a:cs typeface="AL-KANZ" panose="02000000000000000000"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600" dirty="0" smtClean="0">
                  <a:solidFill>
                    <a:schemeClr val="bg1"/>
                  </a:solidFill>
                  <a:latin typeface="AL-KANZ" panose="02000000000000000000" pitchFamily="2" charset="-78"/>
                  <a:cs typeface="AL-KANZ" panose="02000000000000000000" pitchFamily="2" charset="-78"/>
                </a:rPr>
                <a:t>المثمن المنتظم</a:t>
              </a:r>
              <a:endParaRPr lang="de-AT" sz="3600" dirty="0">
                <a:solidFill>
                  <a:schemeClr val="bg1"/>
                </a:solidFill>
                <a:latin typeface="AL-KANZ" panose="02000000000000000000" pitchFamily="2" charset="-78"/>
                <a:cs typeface="AL-KANZ" panose="02000000000000000000"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r>
              <a:rPr lang="ar-SA" sz="3600" dirty="0">
                <a:solidFill>
                  <a:schemeClr val="bg1"/>
                </a:solidFill>
                <a:latin typeface="AL-KANZ" panose="02000000000000000000" pitchFamily="2" charset="-78"/>
                <a:cs typeface="AL-KANZ" panose="02000000000000000000" pitchFamily="2" charset="-78"/>
              </a:rPr>
              <a:t>المسدس المنتظم</a:t>
            </a:r>
            <a:endParaRPr lang="de-AT" sz="3600" dirty="0">
              <a:solidFill>
                <a:schemeClr val="bg1"/>
              </a:solidFill>
              <a:latin typeface="AL-KANZ" panose="02000000000000000000" pitchFamily="2" charset="-78"/>
              <a:cs typeface="AL-KANZ" panose="02000000000000000000"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ar-SA" sz="3600" dirty="0">
                  <a:solidFill>
                    <a:schemeClr val="bg1"/>
                  </a:solidFill>
                  <a:latin typeface="AL-KANZ" panose="02000000000000000000" pitchFamily="2" charset="-78"/>
                  <a:cs typeface="AL-KANZ" panose="02000000000000000000" pitchFamily="2" charset="-78"/>
                </a:rPr>
                <a:t>المربع</a:t>
              </a:r>
              <a:endParaRPr lang="de-AT" sz="3600" dirty="0">
                <a:solidFill>
                  <a:schemeClr val="bg1"/>
                </a:solidFill>
                <a:latin typeface="AL-KANZ" panose="02000000000000000000" pitchFamily="2" charset="-78"/>
                <a:cs typeface="AL-KANZ" panose="02000000000000000000"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4000" b="1" dirty="0" smtClean="0">
                  <a:solidFill>
                    <a:prstClr val="white"/>
                  </a:solidFill>
                  <a:latin typeface="Arial" panose="020B0604020202020204" pitchFamily="34" charset="0"/>
                  <a:cs typeface="DecoType Naskh" pitchFamily="2" charset="-78"/>
                </a:rPr>
                <a:t>لأي شكل من هذه الأشكال – الأضلاع المتساوية؟</a:t>
              </a:r>
              <a:endParaRPr lang="en-US" sz="40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91865"/>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38611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5" name="Rectangle 4"/>
          <p:cNvSpPr/>
          <p:nvPr/>
        </p:nvSpPr>
        <p:spPr>
          <a:xfrm>
            <a:off x="4738057" y="525091"/>
            <a:ext cx="2557111" cy="3154710"/>
          </a:xfrm>
          <a:prstGeom prst="rect">
            <a:avLst/>
          </a:prstGeom>
          <a:noFill/>
        </p:spPr>
        <p:txBody>
          <a:bodyPr wrap="none" lIns="91440" tIns="45720" rIns="91440" bIns="45720">
            <a:spAutoFit/>
          </a:bodyPr>
          <a:lstStyle/>
          <a:p>
            <a:pPr algn="ctr"/>
            <a:r>
              <a:rPr lang="ar-SA" sz="199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AL-KANZ" panose="02000000000000000000" pitchFamily="2" charset="-78"/>
                <a:cs typeface="AL-KANZ" panose="02000000000000000000" pitchFamily="2" charset="-78"/>
              </a:rPr>
              <a:t>11</a:t>
            </a:r>
            <a:endParaRPr lang="en-US" sz="19900" b="1" spc="50" dirty="0">
              <a:ln w="9525" cmpd="sng">
                <a:solidFill>
                  <a:schemeClr val="accent1"/>
                </a:solidFill>
                <a:prstDash val="solid"/>
              </a:ln>
              <a:solidFill>
                <a:srgbClr val="70AD47">
                  <a:tint val="1000"/>
                </a:srgbClr>
              </a:solidFill>
              <a:effectLst>
                <a:glow rad="38100">
                  <a:schemeClr val="accent1">
                    <a:alpha val="40000"/>
                  </a:schemeClr>
                </a:glow>
              </a:effectLst>
              <a:latin typeface="AL-KANZ" panose="02000000000000000000" pitchFamily="2" charset="-78"/>
              <a:cs typeface="AL-KANZ" panose="02000000000000000000" pitchFamily="2" charset="-78"/>
            </a:endParaRPr>
          </a:p>
        </p:txBody>
      </p:sp>
    </p:spTree>
    <p:custDataLst>
      <p:tags r:id="rId1"/>
    </p:custDataLst>
    <p:extLst>
      <p:ext uri="{BB962C8B-B14F-4D97-AF65-F5344CB8AC3E}">
        <p14:creationId xmlns:p14="http://schemas.microsoft.com/office/powerpoint/2010/main" val="2286761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endParaRPr lang="de-AT" sz="2400" dirty="0">
                <a:solidFill>
                  <a:schemeClr val="bg1"/>
                </a:solidFill>
                <a:latin typeface="Arial" panose="020B0604020202020204" pitchFamily="34" charset="0"/>
                <a:cs typeface="Arial" panose="020B0604020202020204" pitchFamily="34" charset="0"/>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endParaRPr lang="de-AT" sz="2400" dirty="0">
                <a:solidFill>
                  <a:schemeClr val="bg1"/>
                </a:solidFill>
                <a:latin typeface="Arial" panose="020B0604020202020204" pitchFamily="34" charset="0"/>
                <a:cs typeface="Arial" panose="020B0604020202020204" pitchFamily="34" charset="0"/>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a:solidFill>
            <a:srgbClr val="00B050"/>
          </a:solidFill>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grpFill/>
          </p:spPr>
          <p:txBody>
            <a:bodyPr wrap="square" rtlCol="0" anchor="ctr" anchorCtr="0">
              <a:normAutofit/>
            </a:bodyPr>
            <a:lstStyle/>
            <a:p>
              <a:endParaRPr lang="de-AT" sz="2400" dirty="0">
                <a:solidFill>
                  <a:schemeClr val="bg1"/>
                </a:solidFill>
                <a:latin typeface="AL-KANZ" panose="02000000000000000000" pitchFamily="2" charset="-78"/>
                <a:cs typeface="AL-KANZ" panose="02000000000000000000"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592318" y="4381083"/>
              <a:ext cx="571020"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noFill/>
          </p:spPr>
          <p:txBody>
            <a:bodyPr wrap="square" rtlCol="0" anchor="ctr" anchorCtr="0">
              <a:normAutofit/>
            </a:bodyPr>
            <a:lstStyle/>
            <a:p>
              <a:endParaRPr lang="de-AT" sz="2400" dirty="0">
                <a:solidFill>
                  <a:schemeClr val="bg1"/>
                </a:solidFill>
                <a:latin typeface="AL-KANZ" panose="02000000000000000000" pitchFamily="2" charset="-78"/>
                <a:cs typeface="AL-KANZ" panose="02000000000000000000"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4400" b="1" dirty="0">
                  <a:solidFill>
                    <a:prstClr val="white"/>
                  </a:solidFill>
                  <a:latin typeface="Arial" panose="020B0604020202020204" pitchFamily="34" charset="0"/>
                  <a:cs typeface="DecoType Naskh" pitchFamily="2" charset="-78"/>
                </a:rPr>
                <a:t>لأي شكل من هذه الأشكال – الأضلاع المتساوية؟</a:t>
              </a:r>
              <a:endParaRPr lang="en-US" sz="44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43834" y="192768"/>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
        <p:nvSpPr>
          <p:cNvPr id="3" name="Rectangle 2"/>
          <p:cNvSpPr/>
          <p:nvPr/>
        </p:nvSpPr>
        <p:spPr>
          <a:xfrm>
            <a:off x="6940240" y="4406745"/>
            <a:ext cx="2231701" cy="646331"/>
          </a:xfrm>
          <a:prstGeom prst="rect">
            <a:avLst/>
          </a:prstGeom>
        </p:spPr>
        <p:txBody>
          <a:bodyPr wrap="none">
            <a:spAutoFit/>
          </a:bodyPr>
          <a:lstStyle/>
          <a:p>
            <a:pPr lvl="0"/>
            <a:r>
              <a:rPr lang="ar-SA" sz="3600" dirty="0">
                <a:solidFill>
                  <a:prstClr val="white"/>
                </a:solidFill>
                <a:latin typeface="AL-KANZ" panose="02000000000000000000" pitchFamily="2" charset="-78"/>
                <a:cs typeface="AL-KANZ" panose="02000000000000000000" pitchFamily="2" charset="-78"/>
              </a:rPr>
              <a:t>المسدس المنتظم</a:t>
            </a:r>
            <a:endParaRPr lang="de-AT" sz="3600" dirty="0">
              <a:solidFill>
                <a:prstClr val="white"/>
              </a:solidFill>
              <a:latin typeface="AL-KANZ" panose="02000000000000000000" pitchFamily="2" charset="-78"/>
              <a:cs typeface="AL-KANZ" panose="02000000000000000000" pitchFamily="2" charset="-78"/>
            </a:endParaRPr>
          </a:p>
        </p:txBody>
      </p:sp>
      <p:sp>
        <p:nvSpPr>
          <p:cNvPr id="35" name="#sl-pollanswer(3)">
            <a:extLst>
              <a:ext uri="{FF2B5EF4-FFF2-40B4-BE49-F238E27FC236}">
                <a16:creationId xmlns:a16="http://schemas.microsoft.com/office/drawing/2014/main" xmlns="" id="{690873F6-EFE2-46C3-A7A3-6C2418344F6A}"/>
              </a:ext>
            </a:extLst>
          </p:cNvPr>
          <p:cNvSpPr txBox="1"/>
          <p:nvPr/>
        </p:nvSpPr>
        <p:spPr>
          <a:xfrm>
            <a:off x="6984845" y="5373478"/>
            <a:ext cx="3378818" cy="916330"/>
          </a:xfrm>
          <a:prstGeom prst="rect">
            <a:avLst/>
          </a:prstGeom>
          <a:noFill/>
        </p:spPr>
        <p:txBody>
          <a:bodyPr wrap="square" rtlCol="0" anchor="ctr" anchorCtr="0">
            <a:normAutofit/>
          </a:bodyPr>
          <a:lstStyle/>
          <a:p>
            <a:r>
              <a:rPr lang="ar-SA" sz="3600" dirty="0" smtClean="0">
                <a:solidFill>
                  <a:schemeClr val="bg1"/>
                </a:solidFill>
                <a:latin typeface="AL-KANZ" panose="02000000000000000000" pitchFamily="2" charset="-78"/>
                <a:cs typeface="AL-KANZ" panose="02000000000000000000" pitchFamily="2" charset="-78"/>
              </a:rPr>
              <a:t>المخمس المنتظم</a:t>
            </a:r>
            <a:endParaRPr lang="de-AT" sz="3600" dirty="0">
              <a:solidFill>
                <a:schemeClr val="bg1"/>
              </a:solidFill>
              <a:latin typeface="AL-KANZ" panose="02000000000000000000" pitchFamily="2" charset="-78"/>
              <a:cs typeface="AL-KANZ" panose="02000000000000000000" pitchFamily="2" charset="-78"/>
            </a:endParaRPr>
          </a:p>
        </p:txBody>
      </p:sp>
      <p:sp>
        <p:nvSpPr>
          <p:cNvPr id="36" name="#sl-pollanswer(2)">
            <a:extLst>
              <a:ext uri="{FF2B5EF4-FFF2-40B4-BE49-F238E27FC236}">
                <a16:creationId xmlns:a16="http://schemas.microsoft.com/office/drawing/2014/main" xmlns="" id="{985A755B-6005-4A92-9653-CCE85E8BBC24}"/>
              </a:ext>
            </a:extLst>
          </p:cNvPr>
          <p:cNvSpPr txBox="1"/>
          <p:nvPr/>
        </p:nvSpPr>
        <p:spPr>
          <a:xfrm>
            <a:off x="2318010" y="5408256"/>
            <a:ext cx="3378818" cy="916330"/>
          </a:xfrm>
          <a:prstGeom prst="rect">
            <a:avLst/>
          </a:prstGeom>
          <a:noFill/>
        </p:spPr>
        <p:txBody>
          <a:bodyPr wrap="square" rtlCol="0" anchor="ctr" anchorCtr="0">
            <a:normAutofit/>
          </a:bodyPr>
          <a:lstStyle/>
          <a:p>
            <a:r>
              <a:rPr lang="ar-SA" sz="3600" dirty="0" smtClean="0">
                <a:solidFill>
                  <a:schemeClr val="bg1"/>
                </a:solidFill>
                <a:latin typeface="AL-KANZ" panose="02000000000000000000" pitchFamily="2" charset="-78"/>
                <a:cs typeface="AL-KANZ" panose="02000000000000000000" pitchFamily="2" charset="-78"/>
              </a:rPr>
              <a:t>المثمن المنتظم</a:t>
            </a:r>
            <a:endParaRPr lang="de-AT" sz="3600" dirty="0">
              <a:solidFill>
                <a:schemeClr val="bg1"/>
              </a:solidFill>
              <a:latin typeface="AL-KANZ" panose="02000000000000000000" pitchFamily="2" charset="-78"/>
              <a:cs typeface="AL-KANZ" panose="02000000000000000000" pitchFamily="2" charset="-78"/>
            </a:endParaRPr>
          </a:p>
        </p:txBody>
      </p:sp>
      <p:sp>
        <p:nvSpPr>
          <p:cNvPr id="37" name="#sl-pollanswer(0)">
            <a:extLst>
              <a:ext uri="{FF2B5EF4-FFF2-40B4-BE49-F238E27FC236}">
                <a16:creationId xmlns:a16="http://schemas.microsoft.com/office/drawing/2014/main" xmlns="" id="{16388FA3-C0D9-410C-BAE2-A6485A7F9BED}"/>
              </a:ext>
            </a:extLst>
          </p:cNvPr>
          <p:cNvSpPr txBox="1"/>
          <p:nvPr/>
        </p:nvSpPr>
        <p:spPr>
          <a:xfrm>
            <a:off x="2163338" y="4217794"/>
            <a:ext cx="3378818" cy="916330"/>
          </a:xfrm>
          <a:prstGeom prst="rect">
            <a:avLst/>
          </a:prstGeom>
          <a:noFill/>
        </p:spPr>
        <p:txBody>
          <a:bodyPr wrap="square" rtlCol="0" anchor="ctr" anchorCtr="0">
            <a:normAutofit/>
          </a:bodyPr>
          <a:lstStyle/>
          <a:p>
            <a:r>
              <a:rPr lang="ar-SA" sz="3600" dirty="0">
                <a:solidFill>
                  <a:schemeClr val="bg1"/>
                </a:solidFill>
                <a:latin typeface="AL-KANZ" panose="02000000000000000000" pitchFamily="2" charset="-78"/>
                <a:cs typeface="AL-KANZ" panose="02000000000000000000" pitchFamily="2" charset="-78"/>
              </a:rPr>
              <a:t>المربع</a:t>
            </a:r>
            <a:endParaRPr lang="de-AT" sz="3600" dirty="0">
              <a:solidFill>
                <a:schemeClr val="bg1"/>
              </a:solidFill>
              <a:latin typeface="AL-KANZ" panose="02000000000000000000" pitchFamily="2" charset="-78"/>
              <a:cs typeface="AL-KANZ" panose="02000000000000000000" pitchFamily="2" charset="-78"/>
            </a:endParaRPr>
          </a:p>
        </p:txBody>
      </p:sp>
    </p:spTree>
    <p:custDataLst>
      <p:tags r:id="rId1"/>
    </p:custDataLst>
    <p:extLst>
      <p:ext uri="{BB962C8B-B14F-4D97-AF65-F5344CB8AC3E}">
        <p14:creationId xmlns:p14="http://schemas.microsoft.com/office/powerpoint/2010/main" val="261216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1653436"/>
            <a:ext cx="3125428" cy="4374969"/>
            <a:chOff x="8179724" y="1991895"/>
            <a:chExt cx="3125428" cy="4374969"/>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991895"/>
              <a:ext cx="3042459" cy="4374969"/>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89311" y="2391196"/>
              <a:ext cx="2815841" cy="3816429"/>
              <a:chOff x="8334796" y="2366426"/>
              <a:chExt cx="3538520" cy="3976573"/>
            </a:xfrm>
          </p:grpSpPr>
          <p:sp>
            <p:nvSpPr>
              <p:cNvPr id="14" name="Money">
                <a:extLst>
                  <a:ext uri="{FF2B5EF4-FFF2-40B4-BE49-F238E27FC236}">
                    <a16:creationId xmlns:a16="http://schemas.microsoft.com/office/drawing/2014/main" xmlns="" id="{050F6D5F-9B89-4DC2-818C-C0E5A3815A80}"/>
                  </a:ext>
                </a:extLst>
              </p:cNvPr>
              <p:cNvSpPr txBox="1"/>
              <p:nvPr/>
            </p:nvSpPr>
            <p:spPr>
              <a:xfrm>
                <a:off x="9125870" y="2366426"/>
                <a:ext cx="2747446" cy="3928470"/>
              </a:xfrm>
              <a:prstGeom prst="rect">
                <a:avLst/>
              </a:prstGeom>
              <a:noFill/>
            </p:spPr>
            <p:txBody>
              <a:bodyPr wrap="square" bIns="0" rtlCol="0">
                <a:spAutoFit/>
              </a:bodyPr>
              <a:lstStyle/>
              <a:p>
                <a:r>
                  <a:rPr lang="de-AT" sz="2200" b="1" dirty="0" smtClean="0">
                    <a:solidFill>
                      <a:srgbClr val="F88008"/>
                    </a:solidFill>
                    <a:latin typeface="Arial Black" panose="020B0604020202020204" pitchFamily="34" charset="0"/>
                    <a:cs typeface="Arial Black" panose="020B0604020202020204" pitchFamily="34" charset="0"/>
                  </a:rPr>
                  <a:t>$ </a:t>
                </a:r>
                <a:r>
                  <a:rPr lang="de-AT" sz="2200" b="1" dirty="0">
                    <a:solidFill>
                      <a:srgbClr val="F88008"/>
                    </a:solidFill>
                    <a:latin typeface="Arial Black" panose="020B0604020202020204" pitchFamily="34" charset="0"/>
                    <a:cs typeface="Arial Black" panose="020B0604020202020204" pitchFamily="34" charset="0"/>
                  </a:rPr>
                  <a:t>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334796" y="2366426"/>
                <a:ext cx="805054" cy="3976573"/>
              </a:xfrm>
              <a:prstGeom prst="rect">
                <a:avLst/>
              </a:prstGeom>
              <a:noFill/>
            </p:spPr>
            <p:txBody>
              <a:bodyPr wrap="square" rtlCol="0">
                <a:spAutoFit/>
              </a:bodyPr>
              <a:lstStyle/>
              <a:p>
                <a:pPr algn="r"/>
                <a:r>
                  <a:rPr lang="de-AT" sz="2200" b="1" dirty="0" smtClean="0">
                    <a:solidFill>
                      <a:srgbClr val="F88008"/>
                    </a:solidFill>
                    <a:latin typeface="Arial Black" panose="020B0604020202020204" pitchFamily="34" charset="0"/>
                    <a:cs typeface="Arial Black" panose="020B0604020202020204" pitchFamily="34" charset="0"/>
                  </a:rPr>
                  <a:t>11</a:t>
                </a:r>
                <a:endParaRPr lang="de-AT" sz="2200" b="1" dirty="0">
                  <a:solidFill>
                    <a:srgbClr val="F88008"/>
                  </a:solidFill>
                  <a:latin typeface="Arial Black" panose="020B0604020202020204" pitchFamily="34" charset="0"/>
                  <a:cs typeface="Arial Black" panose="020B0604020202020204" pitchFamily="34" charset="0"/>
                </a:endParaRP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2098585"/>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6112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6240" y="175202"/>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1843" y="2229965"/>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uestion fininished indicator">
            <a:extLst>
              <a:ext uri="{FF2B5EF4-FFF2-40B4-BE49-F238E27FC236}">
                <a16:creationId xmlns:a16="http://schemas.microsoft.com/office/drawing/2014/main" xmlns="" id="{3AE5F3D7-FDD4-4FA8-9796-88C51C66C86E}"/>
              </a:ext>
            </a:extLst>
          </p:cNvPr>
          <p:cNvSpPr/>
          <p:nvPr/>
        </p:nvSpPr>
        <p:spPr>
          <a:xfrm>
            <a:off x="5453750" y="522287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estion fininished indicator">
            <a:extLst>
              <a:ext uri="{FF2B5EF4-FFF2-40B4-BE49-F238E27FC236}">
                <a16:creationId xmlns:a16="http://schemas.microsoft.com/office/drawing/2014/main" xmlns="" id="{356B8CC3-647F-43F2-AD48-4FED8DA59D5F}"/>
              </a:ext>
            </a:extLst>
          </p:cNvPr>
          <p:cNvSpPr/>
          <p:nvPr/>
        </p:nvSpPr>
        <p:spPr>
          <a:xfrm>
            <a:off x="5453750" y="4886752"/>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estion fininished indicator">
            <a:extLst>
              <a:ext uri="{FF2B5EF4-FFF2-40B4-BE49-F238E27FC236}">
                <a16:creationId xmlns:a16="http://schemas.microsoft.com/office/drawing/2014/main" xmlns="" id="{527F1671-F1CD-4F0E-B09A-5116B710CA56}"/>
              </a:ext>
            </a:extLst>
          </p:cNvPr>
          <p:cNvSpPr/>
          <p:nvPr/>
        </p:nvSpPr>
        <p:spPr>
          <a:xfrm>
            <a:off x="5453750" y="4567520"/>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estion fininished indicator">
            <a:extLst>
              <a:ext uri="{FF2B5EF4-FFF2-40B4-BE49-F238E27FC236}">
                <a16:creationId xmlns:a16="http://schemas.microsoft.com/office/drawing/2014/main" xmlns="" id="{35663450-3B46-4AB9-A9E7-10182D9D85D4}"/>
              </a:ext>
            </a:extLst>
          </p:cNvPr>
          <p:cNvSpPr/>
          <p:nvPr/>
        </p:nvSpPr>
        <p:spPr>
          <a:xfrm>
            <a:off x="5451843" y="4229273"/>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estion fininished indicator">
            <a:extLst>
              <a:ext uri="{FF2B5EF4-FFF2-40B4-BE49-F238E27FC236}">
                <a16:creationId xmlns:a16="http://schemas.microsoft.com/office/drawing/2014/main" xmlns="" id="{09B79EB2-FA5C-4063-B926-F05841E08541}"/>
              </a:ext>
            </a:extLst>
          </p:cNvPr>
          <p:cNvSpPr/>
          <p:nvPr/>
        </p:nvSpPr>
        <p:spPr>
          <a:xfrm>
            <a:off x="5451843" y="390129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Question fininished indicator">
            <a:extLst>
              <a:ext uri="{FF2B5EF4-FFF2-40B4-BE49-F238E27FC236}">
                <a16:creationId xmlns:a16="http://schemas.microsoft.com/office/drawing/2014/main" xmlns="" id="{DAE913F4-68F5-4A1E-9115-54718CB7886F}"/>
              </a:ext>
            </a:extLst>
          </p:cNvPr>
          <p:cNvSpPr/>
          <p:nvPr/>
        </p:nvSpPr>
        <p:spPr>
          <a:xfrm>
            <a:off x="5451843" y="3563047"/>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Question fininished indicator">
            <a:extLst>
              <a:ext uri="{FF2B5EF4-FFF2-40B4-BE49-F238E27FC236}">
                <a16:creationId xmlns:a16="http://schemas.microsoft.com/office/drawing/2014/main" xmlns="" id="{AB1AA80F-9F23-4CFB-A84F-881D1BD1461E}"/>
              </a:ext>
            </a:extLst>
          </p:cNvPr>
          <p:cNvSpPr/>
          <p:nvPr/>
        </p:nvSpPr>
        <p:spPr>
          <a:xfrm>
            <a:off x="5451843" y="3229619"/>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Question fininished indicator">
            <a:extLst>
              <a:ext uri="{FF2B5EF4-FFF2-40B4-BE49-F238E27FC236}">
                <a16:creationId xmlns:a16="http://schemas.microsoft.com/office/drawing/2014/main" xmlns="" id="{6956CA7C-A702-4E7A-AB66-9719EF65F990}"/>
              </a:ext>
            </a:extLst>
          </p:cNvPr>
          <p:cNvSpPr/>
          <p:nvPr/>
        </p:nvSpPr>
        <p:spPr>
          <a:xfrm>
            <a:off x="5453750" y="2896506"/>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Question fininished indicator">
            <a:extLst>
              <a:ext uri="{FF2B5EF4-FFF2-40B4-BE49-F238E27FC236}">
                <a16:creationId xmlns:a16="http://schemas.microsoft.com/office/drawing/2014/main" xmlns="" id="{DA5C6CEC-9DE3-4D04-8152-81F9B36677D7}"/>
              </a:ext>
            </a:extLst>
          </p:cNvPr>
          <p:cNvSpPr/>
          <p:nvPr/>
        </p:nvSpPr>
        <p:spPr>
          <a:xfrm>
            <a:off x="5451843" y="2557944"/>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841" y="2453001"/>
            <a:ext cx="3514719" cy="1335228"/>
          </a:xfrm>
          <a:prstGeom prst="rect">
            <a:avLst/>
          </a:prstGeom>
        </p:spPr>
      </p:pic>
      <p:sp>
        <p:nvSpPr>
          <p:cNvPr id="33"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3485417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0 3.7037E-7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74365" cy="5198812"/>
            <a:chOff x="8179724" y="1168053"/>
            <a:chExt cx="3074365"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61" y="1372438"/>
              <a:ext cx="2822528" cy="4832092"/>
              <a:chOff x="8262223" y="1304918"/>
              <a:chExt cx="3546923"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3" y="1304918"/>
                <a:ext cx="2688193"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50528" y="5445486"/>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72758"/>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796816" y="175202"/>
            <a:ext cx="595110" cy="59511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001" y="2614926"/>
            <a:ext cx="3585157" cy="1361987"/>
          </a:xfrm>
          <a:prstGeom prst="rect">
            <a:avLst/>
          </a:prstGeom>
        </p:spPr>
      </p:pic>
      <p:sp>
        <p:nvSpPr>
          <p:cNvPr id="18"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1187284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8" presetClass="entr" presetSubtype="32" fill="hold" grpId="0" nodeType="withEffect">
                                  <p:stCondLst>
                                    <p:cond delay="1000"/>
                                  </p:stCondLst>
                                  <p:childTnLst>
                                    <p:set>
                                      <p:cBhvr>
                                        <p:cTn id="13" dur="1" fill="hold">
                                          <p:stCondLst>
                                            <p:cond delay="0"/>
                                          </p:stCondLst>
                                        </p:cTn>
                                        <p:tgtEl>
                                          <p:spTgt spid="26"/>
                                        </p:tgtEl>
                                        <p:attrNameLst>
                                          <p:attrName>style.visibility</p:attrName>
                                        </p:attrNameLst>
                                      </p:cBhvr>
                                      <p:to>
                                        <p:strVal val="visible"/>
                                      </p:to>
                                    </p:set>
                                    <p:animEffect transition="in" filter="diamond(out)">
                                      <p:cBhvr>
                                        <p:cTn id="14" dur="500"/>
                                        <p:tgtEl>
                                          <p:spTgt spid="26"/>
                                        </p:tgtEl>
                                      </p:cBhvr>
                                    </p:animEffect>
                                  </p:childTnLst>
                                </p:cTn>
                              </p:par>
                              <p:par>
                                <p:cTn id="15" presetID="64" presetClass="path" presetSubtype="0" accel="50000" decel="50000" fill="hold" grpId="0" nodeType="withEffect">
                                  <p:stCondLst>
                                    <p:cond delay="3000"/>
                                  </p:stCondLst>
                                  <p:childTnLst>
                                    <p:animMotion origin="layout" path="M -2.08333E-7 -2.59259E-6 L -0.00026 -0.04745 " pathEditMode="relative" rAng="0" ptsTypes="AA">
                                      <p:cBhvr>
                                        <p:cTn id="16" dur="1000" fill="hold"/>
                                        <p:tgtEl>
                                          <p:spTgt spid="25"/>
                                        </p:tgtEl>
                                        <p:attrNameLst>
                                          <p:attrName>ppt_x</p:attrName>
                                          <p:attrName>ppt_y</p:attrName>
                                        </p:attrNameLst>
                                      </p:cBhvr>
                                      <p:rCtr x="-13" y="-2384"/>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غلاية كهربائية</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a:solidFill>
                    <a:schemeClr val="bg1"/>
                  </a:solidFill>
                  <a:latin typeface="Arial" panose="020B0604020202020204" pitchFamily="34" charset="0"/>
                  <a:cs typeface="DecoType Naskh" pitchFamily="2" charset="-78"/>
                </a:rPr>
                <a:t>غلاية ساخنة</a:t>
              </a:r>
              <a:endParaRPr lang="de-AT" sz="3200" b="1" dirty="0">
                <a:solidFill>
                  <a:schemeClr val="bg1"/>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en-US" sz="2800" b="1" dirty="0" smtClean="0">
                <a:solidFill>
                  <a:srgbClr val="FFC000"/>
                </a:solidFill>
                <a:latin typeface="Abadi Extra Light" panose="020B0204020104020204" pitchFamily="34" charset="0"/>
              </a:rPr>
              <a:t>B:</a:t>
            </a:r>
            <a:endParaRPr lang="de-AT" sz="2800" b="1" dirty="0">
              <a:solidFill>
                <a:srgbClr val="FFC000"/>
              </a:solidFill>
              <a:latin typeface="Abadi Extra Light" panose="020B0204020104020204" pitchFamily="34" charset="0"/>
            </a:endParaRP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r>
              <a:rPr lang="ar-SA" sz="3200" b="1" dirty="0">
                <a:solidFill>
                  <a:schemeClr val="bg1"/>
                </a:solidFill>
                <a:latin typeface="Arial" panose="020B0604020202020204" pitchFamily="34" charset="0"/>
                <a:cs typeface="DecoType Naskh" pitchFamily="2" charset="-78"/>
              </a:rPr>
              <a:t>ساخنة كهربائية</a:t>
            </a:r>
            <a:endParaRPr lang="de-AT" sz="3200" b="1" dirty="0">
              <a:solidFill>
                <a:schemeClr val="bg1"/>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ar-SA" sz="3200" b="1" dirty="0" smtClean="0">
                  <a:solidFill>
                    <a:schemeClr val="bg1"/>
                  </a:solidFill>
                  <a:latin typeface="Arial" panose="020B0604020202020204" pitchFamily="34" charset="0"/>
                  <a:cs typeface="DecoType Naskh" pitchFamily="2" charset="-78"/>
                </a:rPr>
                <a:t>حارة </a:t>
              </a:r>
              <a:r>
                <a:rPr lang="ar-SA" sz="3200" b="1" dirty="0">
                  <a:solidFill>
                    <a:schemeClr val="bg1"/>
                  </a:solidFill>
                  <a:latin typeface="Arial" panose="020B0604020202020204" pitchFamily="34" charset="0"/>
                  <a:cs typeface="DecoType Naskh" pitchFamily="2" charset="-78"/>
                </a:rPr>
                <a:t>كهربائية</a:t>
              </a:r>
              <a:endParaRPr lang="de-AT" sz="3200" b="1" dirty="0">
                <a:solidFill>
                  <a:schemeClr val="bg1"/>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r>
                <a:rPr lang="en-US" sz="2800" dirty="0">
                  <a:solidFill>
                    <a:prstClr val="white"/>
                  </a:solidFill>
                  <a:latin typeface="Arial" panose="020B0604020202020204" pitchFamily="34" charset="0"/>
                  <a:cs typeface="Arial" panose="020B0604020202020204" pitchFamily="34" charset="0"/>
                </a:rPr>
                <a:t>What do you call </a:t>
              </a:r>
              <a:r>
                <a:rPr lang="en-US" sz="2800" dirty="0" smtClean="0">
                  <a:solidFill>
                    <a:prstClr val="white"/>
                  </a:solidFill>
                  <a:latin typeface="Arial" panose="020B0604020202020204" pitchFamily="34" charset="0"/>
                  <a:cs typeface="Arial" panose="020B0604020202020204" pitchFamily="34" charset="0"/>
                </a:rPr>
                <a:t>Electric kettle </a:t>
              </a:r>
              <a:r>
                <a:rPr lang="en-US" sz="2800" dirty="0">
                  <a:solidFill>
                    <a:prstClr val="white"/>
                  </a:solidFill>
                  <a:latin typeface="Arial" panose="020B0604020202020204" pitchFamily="34" charset="0"/>
                  <a:cs typeface="Arial" panose="020B0604020202020204" pitchFamily="34" charset="0"/>
                </a:rPr>
                <a:t>in Arabic?</a:t>
              </a: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853823" y="272410"/>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956113" y="291865"/>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577153" y="1309688"/>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4244742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a:solidFill>
            <a:srgbClr val="92D050"/>
          </a:solidFill>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grp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غلاية كهربائية</a:t>
              </a:r>
              <a:endParaRPr lang="de-AT" sz="3200" b="1"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غلاية ساخنة</a:t>
              </a:r>
              <a:endParaRPr lang="de-AT" sz="3200" b="1" dirty="0">
                <a:solidFill>
                  <a:prstClr val="white"/>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ساخنة كهربائية</a:t>
              </a:r>
              <a:endParaRPr lang="de-AT" sz="3200" b="1"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accent6"/>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solidFill>
              <a:schemeClr val="tx1"/>
            </a:solid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solidFill>
              <a:schemeClr val="tx1"/>
            </a:solidFill>
            <a:ln>
              <a:solidFill>
                <a:schemeClr val="tx1"/>
              </a:solidFill>
            </a:ln>
          </p:spPr>
          <p:txBody>
            <a:bodyPr wrap="square" rtlCol="0" anchor="ctr" anchorCtr="0">
              <a:normAutofit/>
            </a:bodyPr>
            <a:lstStyle/>
            <a:p>
              <a:pPr lvl="0"/>
              <a:r>
                <a:rPr lang="ar-SA" sz="3200" b="1" dirty="0">
                  <a:solidFill>
                    <a:prstClr val="white"/>
                  </a:solidFill>
                  <a:latin typeface="Arial" panose="020B0604020202020204" pitchFamily="34" charset="0"/>
                  <a:cs typeface="DecoType Naskh" pitchFamily="2" charset="-78"/>
                </a:rPr>
                <a:t>حارة كهربائية</a:t>
              </a:r>
              <a:endParaRPr lang="de-AT" sz="3200" b="1"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r>
                <a:rPr lang="en-US" sz="2800" dirty="0">
                  <a:solidFill>
                    <a:prstClr val="white"/>
                  </a:solidFill>
                  <a:latin typeface="Arial" panose="020B0604020202020204" pitchFamily="34" charset="0"/>
                  <a:cs typeface="Arial" panose="020B0604020202020204" pitchFamily="34" charset="0"/>
                </a:rPr>
                <a:t>What do you call Electric kettle in Arabic?</a:t>
              </a: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$ 1000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336066" y="192768"/>
            <a:ext cx="609600" cy="60960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359929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ackground">
            <a:extLst>
              <a:ext uri="{FF2B5EF4-FFF2-40B4-BE49-F238E27FC236}">
                <a16:creationId xmlns:a16="http://schemas.microsoft.com/office/drawing/2014/main" xmlns="" id="{8F212C43-53C1-42D8-A539-45C02A0CA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Anzeige">
            <a:extLst>
              <a:ext uri="{FF2B5EF4-FFF2-40B4-BE49-F238E27FC236}">
                <a16:creationId xmlns:a16="http://schemas.microsoft.com/office/drawing/2014/main" xmlns="" id="{2033F0AE-1638-4E6E-B9A0-B2FF961D6188}"/>
              </a:ext>
            </a:extLst>
          </p:cNvPr>
          <p:cNvGrpSpPr/>
          <p:nvPr/>
        </p:nvGrpSpPr>
        <p:grpSpPr>
          <a:xfrm>
            <a:off x="4574771" y="829594"/>
            <a:ext cx="3042459" cy="5198812"/>
            <a:chOff x="8179724" y="1168053"/>
            <a:chExt cx="3042459" cy="5198812"/>
          </a:xfrm>
        </p:grpSpPr>
        <p:sp>
          <p:nvSpPr>
            <p:cNvPr id="12" name="Rechteck 11">
              <a:extLst>
                <a:ext uri="{FF2B5EF4-FFF2-40B4-BE49-F238E27FC236}">
                  <a16:creationId xmlns:a16="http://schemas.microsoft.com/office/drawing/2014/main" xmlns="" id="{BBC97AD2-ADC2-430A-9734-D319B13C3D40}"/>
                </a:ext>
              </a:extLst>
            </p:cNvPr>
            <p:cNvSpPr/>
            <p:nvPr/>
          </p:nvSpPr>
          <p:spPr>
            <a:xfrm>
              <a:off x="8179724" y="1168053"/>
              <a:ext cx="3042459" cy="5198812"/>
            </a:xfrm>
            <a:prstGeom prst="rect">
              <a:avLst/>
            </a:prstGeom>
            <a:solidFill>
              <a:srgbClr val="080E1A"/>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5" name="Gruppieren 14">
              <a:extLst>
                <a:ext uri="{FF2B5EF4-FFF2-40B4-BE49-F238E27FC236}">
                  <a16:creationId xmlns:a16="http://schemas.microsoft.com/office/drawing/2014/main" xmlns="" id="{E9EB7E2A-FE68-42C8-8E4E-98F6F6448E4B}"/>
                </a:ext>
              </a:extLst>
            </p:cNvPr>
            <p:cNvGrpSpPr/>
            <p:nvPr/>
          </p:nvGrpSpPr>
          <p:grpSpPr>
            <a:xfrm>
              <a:off x="8431559" y="1372438"/>
              <a:ext cx="2790620" cy="4832092"/>
              <a:chOff x="8262223" y="1304918"/>
              <a:chExt cx="3506827" cy="5034853"/>
            </a:xfrm>
          </p:grpSpPr>
          <p:sp>
            <p:nvSpPr>
              <p:cNvPr id="14" name="Money">
                <a:extLst>
                  <a:ext uri="{FF2B5EF4-FFF2-40B4-BE49-F238E27FC236}">
                    <a16:creationId xmlns:a16="http://schemas.microsoft.com/office/drawing/2014/main" xmlns="" id="{050F6D5F-9B89-4DC2-818C-C0E5A3815A80}"/>
                  </a:ext>
                </a:extLst>
              </p:cNvPr>
              <p:cNvSpPr txBox="1"/>
              <p:nvPr/>
            </p:nvSpPr>
            <p:spPr>
              <a:xfrm>
                <a:off x="9120953" y="1304918"/>
                <a:ext cx="2648097" cy="4986750"/>
              </a:xfrm>
              <a:prstGeom prst="rect">
                <a:avLst/>
              </a:prstGeom>
              <a:noFill/>
            </p:spPr>
            <p:txBody>
              <a:bodyPr wrap="square" bIns="0" rtlCol="0">
                <a:spAutoFit/>
              </a:bodyPr>
              <a:lstStyle/>
              <a:p>
                <a:r>
                  <a:rPr lang="de-AT" sz="2200" b="1" dirty="0">
                    <a:solidFill>
                      <a:schemeClr val="bg1"/>
                    </a:solidFill>
                    <a:latin typeface="Arial Black" panose="020B0604020202020204" pitchFamily="34" charset="0"/>
                    <a:cs typeface="Arial Black" panose="020B0604020202020204" pitchFamily="34" charset="0"/>
                  </a:rPr>
                  <a:t>$ 1 MILLION</a:t>
                </a:r>
                <a:endParaRPr lang="de-AT" sz="2200" b="1" dirty="0">
                  <a:solidFill>
                    <a:srgbClr val="F88008"/>
                  </a:solidFill>
                  <a:latin typeface="Arial Black" panose="020B0604020202020204" pitchFamily="34" charset="0"/>
                  <a:cs typeface="Arial Black" panose="020B0604020202020204" pitchFamily="34" charset="0"/>
                </a:endParaRPr>
              </a:p>
              <a:p>
                <a:r>
                  <a:rPr lang="de-AT" sz="2200" b="1" dirty="0">
                    <a:solidFill>
                      <a:srgbClr val="F88008"/>
                    </a:solidFill>
                    <a:latin typeface="Arial Black" panose="020B0604020202020204" pitchFamily="34" charset="0"/>
                    <a:cs typeface="Arial Black" panose="020B0604020202020204" pitchFamily="34" charset="0"/>
                  </a:rPr>
                  <a:t>$ 500,000</a:t>
                </a:r>
              </a:p>
              <a:p>
                <a:r>
                  <a:rPr lang="de-AT" sz="2200" b="1" dirty="0">
                    <a:solidFill>
                      <a:srgbClr val="F88008"/>
                    </a:solidFill>
                    <a:latin typeface="Arial Black" panose="020B0604020202020204" pitchFamily="34" charset="0"/>
                    <a:cs typeface="Arial Black" panose="020B0604020202020204" pitchFamily="34" charset="0"/>
                  </a:rPr>
                  <a:t>$ 250,000</a:t>
                </a:r>
              </a:p>
              <a:p>
                <a:r>
                  <a:rPr lang="de-AT" sz="2200" b="1" dirty="0">
                    <a:solidFill>
                      <a:srgbClr val="F88008"/>
                    </a:solidFill>
                    <a:latin typeface="Arial Black" panose="020B0604020202020204" pitchFamily="34" charset="0"/>
                    <a:cs typeface="Arial Black" panose="020B0604020202020204" pitchFamily="34" charset="0"/>
                  </a:rPr>
                  <a:t>$ 100,000</a:t>
                </a:r>
              </a:p>
              <a:p>
                <a:r>
                  <a:rPr lang="de-AT" sz="2200" b="1" dirty="0">
                    <a:solidFill>
                      <a:schemeClr val="bg1"/>
                    </a:solidFill>
                    <a:latin typeface="Arial Black" panose="020B0604020202020204" pitchFamily="34" charset="0"/>
                    <a:cs typeface="Arial Black" panose="020B0604020202020204" pitchFamily="34" charset="0"/>
                  </a:rPr>
                  <a:t>$ 50,000</a:t>
                </a:r>
              </a:p>
              <a:p>
                <a:r>
                  <a:rPr lang="de-AT" sz="2200" b="1" dirty="0">
                    <a:solidFill>
                      <a:srgbClr val="F88008"/>
                    </a:solidFill>
                    <a:latin typeface="Arial Black" panose="020B0604020202020204" pitchFamily="34" charset="0"/>
                    <a:cs typeface="Arial Black" panose="020B0604020202020204" pitchFamily="34" charset="0"/>
                  </a:rPr>
                  <a:t>$ 30,000</a:t>
                </a:r>
              </a:p>
              <a:p>
                <a:r>
                  <a:rPr lang="de-AT" sz="2200" b="1" dirty="0">
                    <a:solidFill>
                      <a:srgbClr val="F88008"/>
                    </a:solidFill>
                    <a:latin typeface="Arial Black" panose="020B0604020202020204" pitchFamily="34" charset="0"/>
                    <a:cs typeface="Arial Black" panose="020B0604020202020204" pitchFamily="34" charset="0"/>
                  </a:rPr>
                  <a:t>$ 20,000</a:t>
                </a:r>
              </a:p>
              <a:p>
                <a:r>
                  <a:rPr lang="de-AT" sz="2200" b="1" dirty="0">
                    <a:solidFill>
                      <a:srgbClr val="F88008"/>
                    </a:solidFill>
                    <a:latin typeface="Arial Black" panose="020B0604020202020204" pitchFamily="34" charset="0"/>
                    <a:cs typeface="Arial Black" panose="020B0604020202020204" pitchFamily="34" charset="0"/>
                  </a:rPr>
                  <a:t>$ 10,000</a:t>
                </a:r>
              </a:p>
              <a:p>
                <a:r>
                  <a:rPr lang="de-AT" sz="2200" b="1" dirty="0">
                    <a:solidFill>
                      <a:srgbClr val="F88008"/>
                    </a:solidFill>
                    <a:latin typeface="Arial Black" panose="020B0604020202020204" pitchFamily="34" charset="0"/>
                    <a:cs typeface="Arial Black" panose="020B0604020202020204" pitchFamily="34" charset="0"/>
                  </a:rPr>
                  <a:t>$ 7,000</a:t>
                </a:r>
              </a:p>
              <a:p>
                <a:r>
                  <a:rPr lang="de-AT" sz="2200" b="1" dirty="0">
                    <a:solidFill>
                      <a:schemeClr val="bg1"/>
                    </a:solidFill>
                    <a:latin typeface="Arial Black" panose="020B0604020202020204" pitchFamily="34" charset="0"/>
                    <a:cs typeface="Arial Black" panose="020B0604020202020204" pitchFamily="34" charset="0"/>
                  </a:rPr>
                  <a:t>$ 5,000</a:t>
                </a:r>
              </a:p>
              <a:p>
                <a:r>
                  <a:rPr lang="de-AT" sz="2200" b="1" dirty="0">
                    <a:solidFill>
                      <a:srgbClr val="F88008"/>
                    </a:solidFill>
                    <a:latin typeface="Arial Black" panose="020B0604020202020204" pitchFamily="34" charset="0"/>
                    <a:cs typeface="Arial Black" panose="020B0604020202020204" pitchFamily="34" charset="0"/>
                  </a:rPr>
                  <a:t>$ 3,000</a:t>
                </a:r>
              </a:p>
              <a:p>
                <a:r>
                  <a:rPr lang="de-AT" sz="2200" b="1" dirty="0">
                    <a:solidFill>
                      <a:srgbClr val="F88008"/>
                    </a:solidFill>
                    <a:latin typeface="Arial Black" panose="020B0604020202020204" pitchFamily="34" charset="0"/>
                    <a:cs typeface="Arial Black" panose="020B0604020202020204" pitchFamily="34" charset="0"/>
                  </a:rPr>
                  <a:t>$ 2,000</a:t>
                </a:r>
              </a:p>
              <a:p>
                <a:r>
                  <a:rPr lang="de-AT" sz="2200" b="1" dirty="0">
                    <a:solidFill>
                      <a:srgbClr val="F88008"/>
                    </a:solidFill>
                    <a:latin typeface="Arial Black" panose="020B0604020202020204" pitchFamily="34" charset="0"/>
                    <a:cs typeface="Arial Black" panose="020B0604020202020204" pitchFamily="34" charset="0"/>
                  </a:rPr>
                  <a:t>$ 1,000</a:t>
                </a:r>
              </a:p>
              <a:p>
                <a:r>
                  <a:rPr lang="de-AT" sz="2200" b="1" dirty="0">
                    <a:solidFill>
                      <a:srgbClr val="F88008"/>
                    </a:solidFill>
                    <a:latin typeface="Arial Black" panose="020B0604020202020204" pitchFamily="34" charset="0"/>
                    <a:cs typeface="Arial Black" panose="020B0604020202020204" pitchFamily="34" charset="0"/>
                  </a:rPr>
                  <a:t>$ 500</a:t>
                </a:r>
              </a:p>
            </p:txBody>
          </p:sp>
          <p:sp>
            <p:nvSpPr>
              <p:cNvPr id="13" name="Number">
                <a:extLst>
                  <a:ext uri="{FF2B5EF4-FFF2-40B4-BE49-F238E27FC236}">
                    <a16:creationId xmlns:a16="http://schemas.microsoft.com/office/drawing/2014/main" xmlns="" id="{717B18D7-1AF6-4CF8-9660-96FBA38FBD7A}"/>
                  </a:ext>
                </a:extLst>
              </p:cNvPr>
              <p:cNvSpPr txBox="1"/>
              <p:nvPr/>
            </p:nvSpPr>
            <p:spPr>
              <a:xfrm>
                <a:off x="8262223" y="1304918"/>
                <a:ext cx="805054" cy="5034853"/>
              </a:xfrm>
              <a:prstGeom prst="rect">
                <a:avLst/>
              </a:prstGeom>
              <a:noFill/>
            </p:spPr>
            <p:txBody>
              <a:bodyPr wrap="square" rtlCol="0">
                <a:spAutoFit/>
              </a:bodyPr>
              <a:lstStyle/>
              <a:p>
                <a:pPr algn="r"/>
                <a:r>
                  <a:rPr lang="de-AT" sz="2200" b="1" dirty="0">
                    <a:solidFill>
                      <a:schemeClr val="bg1"/>
                    </a:solidFill>
                    <a:latin typeface="Arial Black" panose="020B0604020202020204" pitchFamily="34" charset="0"/>
                    <a:cs typeface="Arial Black" panose="020B0604020202020204" pitchFamily="34" charset="0"/>
                  </a:rPr>
                  <a:t>14</a:t>
                </a:r>
              </a:p>
              <a:p>
                <a:pPr algn="r"/>
                <a:r>
                  <a:rPr lang="de-AT" sz="2200" b="1" dirty="0">
                    <a:solidFill>
                      <a:srgbClr val="F88008"/>
                    </a:solidFill>
                    <a:latin typeface="Arial Black" panose="020B0604020202020204" pitchFamily="34" charset="0"/>
                    <a:cs typeface="Arial Black" panose="020B0604020202020204" pitchFamily="34" charset="0"/>
                  </a:rPr>
                  <a:t>13</a:t>
                </a:r>
              </a:p>
              <a:p>
                <a:pPr algn="r"/>
                <a:r>
                  <a:rPr lang="de-AT" sz="2200" b="1" dirty="0">
                    <a:solidFill>
                      <a:srgbClr val="F88008"/>
                    </a:solidFill>
                    <a:latin typeface="Arial Black" panose="020B0604020202020204" pitchFamily="34" charset="0"/>
                    <a:cs typeface="Arial Black" panose="020B0604020202020204" pitchFamily="34" charset="0"/>
                  </a:rPr>
                  <a:t>12</a:t>
                </a:r>
              </a:p>
              <a:p>
                <a:pPr algn="r"/>
                <a:r>
                  <a:rPr lang="de-AT" sz="2200" b="1" dirty="0">
                    <a:solidFill>
                      <a:srgbClr val="F88008"/>
                    </a:solidFill>
                    <a:latin typeface="Arial Black" panose="020B0604020202020204" pitchFamily="34" charset="0"/>
                    <a:cs typeface="Arial Black" panose="020B0604020202020204" pitchFamily="34" charset="0"/>
                  </a:rPr>
                  <a:t>11</a:t>
                </a:r>
              </a:p>
              <a:p>
                <a:pPr algn="r"/>
                <a:r>
                  <a:rPr lang="de-AT" sz="2200" b="1" dirty="0">
                    <a:solidFill>
                      <a:schemeClr val="bg1"/>
                    </a:solidFill>
                    <a:latin typeface="Arial Black" panose="020B0604020202020204" pitchFamily="34" charset="0"/>
                    <a:cs typeface="Arial Black" panose="020B0604020202020204" pitchFamily="34" charset="0"/>
                  </a:rPr>
                  <a:t>10</a:t>
                </a:r>
              </a:p>
              <a:p>
                <a:pPr algn="r"/>
                <a:r>
                  <a:rPr lang="de-AT" sz="2200" b="1" dirty="0">
                    <a:solidFill>
                      <a:srgbClr val="F88008"/>
                    </a:solidFill>
                    <a:latin typeface="Arial Black" panose="020B0604020202020204" pitchFamily="34" charset="0"/>
                    <a:cs typeface="Arial Black" panose="020B0604020202020204" pitchFamily="34" charset="0"/>
                  </a:rPr>
                  <a:t>9</a:t>
                </a:r>
              </a:p>
              <a:p>
                <a:pPr algn="r"/>
                <a:r>
                  <a:rPr lang="de-AT" sz="2200" b="1" dirty="0">
                    <a:solidFill>
                      <a:srgbClr val="F88008"/>
                    </a:solidFill>
                    <a:latin typeface="Arial Black" panose="020B0604020202020204" pitchFamily="34" charset="0"/>
                    <a:cs typeface="Arial Black" panose="020B0604020202020204" pitchFamily="34" charset="0"/>
                  </a:rPr>
                  <a:t>8</a:t>
                </a:r>
              </a:p>
              <a:p>
                <a:pPr algn="r"/>
                <a:r>
                  <a:rPr lang="de-AT" sz="2200" b="1" dirty="0">
                    <a:solidFill>
                      <a:srgbClr val="F88008"/>
                    </a:solidFill>
                    <a:latin typeface="Arial Black" panose="020B0604020202020204" pitchFamily="34" charset="0"/>
                    <a:cs typeface="Arial Black" panose="020B0604020202020204" pitchFamily="34" charset="0"/>
                  </a:rPr>
                  <a:t>7</a:t>
                </a:r>
              </a:p>
              <a:p>
                <a:pPr algn="r"/>
                <a:r>
                  <a:rPr lang="de-AT" sz="2200" b="1" dirty="0">
                    <a:solidFill>
                      <a:srgbClr val="F88008"/>
                    </a:solidFill>
                    <a:latin typeface="Arial Black" panose="020B0604020202020204" pitchFamily="34" charset="0"/>
                    <a:cs typeface="Arial Black" panose="020B0604020202020204" pitchFamily="34" charset="0"/>
                  </a:rPr>
                  <a:t>6</a:t>
                </a:r>
              </a:p>
              <a:p>
                <a:pPr algn="r"/>
                <a:r>
                  <a:rPr lang="de-AT" sz="2200" b="1" dirty="0">
                    <a:solidFill>
                      <a:schemeClr val="bg1"/>
                    </a:solidFill>
                    <a:latin typeface="Arial Black" panose="020B0604020202020204" pitchFamily="34" charset="0"/>
                    <a:cs typeface="Arial Black" panose="020B0604020202020204" pitchFamily="34" charset="0"/>
                  </a:rPr>
                  <a:t>5</a:t>
                </a:r>
              </a:p>
              <a:p>
                <a:pPr algn="r"/>
                <a:r>
                  <a:rPr lang="de-AT" sz="2200" b="1" dirty="0">
                    <a:solidFill>
                      <a:srgbClr val="F88008"/>
                    </a:solidFill>
                    <a:latin typeface="Arial Black" panose="020B0604020202020204" pitchFamily="34" charset="0"/>
                    <a:cs typeface="Arial Black" panose="020B0604020202020204" pitchFamily="34" charset="0"/>
                  </a:rPr>
                  <a:t>4</a:t>
                </a:r>
              </a:p>
              <a:p>
                <a:pPr algn="r"/>
                <a:r>
                  <a:rPr lang="de-AT" sz="2200" b="1" dirty="0">
                    <a:solidFill>
                      <a:srgbClr val="F88008"/>
                    </a:solidFill>
                    <a:latin typeface="Arial Black" panose="020B0604020202020204" pitchFamily="34" charset="0"/>
                    <a:cs typeface="Arial Black" panose="020B0604020202020204" pitchFamily="34" charset="0"/>
                  </a:rPr>
                  <a:t>3</a:t>
                </a:r>
              </a:p>
              <a:p>
                <a:pPr algn="r"/>
                <a:r>
                  <a:rPr lang="de-AT" sz="2200" b="1" dirty="0">
                    <a:solidFill>
                      <a:srgbClr val="F88008"/>
                    </a:solidFill>
                    <a:latin typeface="Arial Black" panose="020B0604020202020204" pitchFamily="34" charset="0"/>
                    <a:cs typeface="Arial Black" panose="020B0604020202020204" pitchFamily="34" charset="0"/>
                  </a:rPr>
                  <a:t>2</a:t>
                </a:r>
              </a:p>
              <a:p>
                <a:pPr algn="r"/>
                <a:r>
                  <a:rPr lang="de-AT" sz="2200" b="1" dirty="0">
                    <a:solidFill>
                      <a:srgbClr val="F88008"/>
                    </a:solidFill>
                    <a:latin typeface="Arial Black" panose="020B0604020202020204" pitchFamily="34" charset="0"/>
                    <a:cs typeface="Arial Black" panose="020B0604020202020204" pitchFamily="34" charset="0"/>
                  </a:rPr>
                  <a:t>1</a:t>
                </a:r>
              </a:p>
            </p:txBody>
          </p:sp>
        </p:grpSp>
      </p:grpSp>
      <p:sp>
        <p:nvSpPr>
          <p:cNvPr id="24" name="Auswahl" hidden="1">
            <a:extLst>
              <a:ext uri="{FF2B5EF4-FFF2-40B4-BE49-F238E27FC236}">
                <a16:creationId xmlns:a16="http://schemas.microsoft.com/office/drawing/2014/main" xmlns="" id="{BBCF988A-F59E-4D9E-BA5C-1F444E190200}"/>
              </a:ext>
            </a:extLst>
          </p:cNvPr>
          <p:cNvSpPr/>
          <p:nvPr/>
        </p:nvSpPr>
        <p:spPr>
          <a:xfrm>
            <a:off x="4747549" y="5469331"/>
            <a:ext cx="2696901" cy="347150"/>
          </a:xfrm>
          <a:prstGeom prst="roundRect">
            <a:avLst/>
          </a:pr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Answer background">
            <a:extLst>
              <a:ext uri="{FF2B5EF4-FFF2-40B4-BE49-F238E27FC236}">
                <a16:creationId xmlns:a16="http://schemas.microsoft.com/office/drawing/2014/main" xmlns="" id="{6FC013AC-61A8-4F05-B5AE-E7ED81DE4F5D}"/>
              </a:ext>
            </a:extLst>
          </p:cNvPr>
          <p:cNvSpPr/>
          <p:nvPr/>
        </p:nvSpPr>
        <p:spPr>
          <a:xfrm>
            <a:off x="4747549" y="5102398"/>
            <a:ext cx="2696901" cy="324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a:solidFill>
              <a:schemeClr val="bg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26" name="Question fininished indicator">
            <a:extLst>
              <a:ext uri="{FF2B5EF4-FFF2-40B4-BE49-F238E27FC236}">
                <a16:creationId xmlns:a16="http://schemas.microsoft.com/office/drawing/2014/main" xmlns="" id="{17A0C1AC-FF27-4F2B-9AE7-E9366F15B944}"/>
              </a:ext>
            </a:extLst>
          </p:cNvPr>
          <p:cNvSpPr/>
          <p:nvPr/>
        </p:nvSpPr>
        <p:spPr>
          <a:xfrm>
            <a:off x="5453750" y="5572758"/>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mmerical break">
            <a:hlinkClick r:id="" action="ppaction://media"/>
            <a:extLst>
              <a:ext uri="{FF2B5EF4-FFF2-40B4-BE49-F238E27FC236}">
                <a16:creationId xmlns:a16="http://schemas.microsoft.com/office/drawing/2014/main" xmlns="" id="{632A26F9-7C17-417A-924E-FD32BEBEA8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81493" y="234484"/>
            <a:ext cx="595110" cy="595110"/>
          </a:xfrm>
          <a:prstGeom prst="rect">
            <a:avLst/>
          </a:prstGeom>
        </p:spPr>
      </p:pic>
      <p:sp>
        <p:nvSpPr>
          <p:cNvPr id="17" name="Question fininished indicator">
            <a:extLst>
              <a:ext uri="{FF2B5EF4-FFF2-40B4-BE49-F238E27FC236}">
                <a16:creationId xmlns:a16="http://schemas.microsoft.com/office/drawing/2014/main" xmlns="" id="{3DC1648E-AEC8-4D5A-B94E-68991FA47E31}"/>
              </a:ext>
            </a:extLst>
          </p:cNvPr>
          <p:cNvSpPr/>
          <p:nvPr/>
        </p:nvSpPr>
        <p:spPr>
          <a:xfrm>
            <a:off x="5453750" y="5228169"/>
            <a:ext cx="73152" cy="73152"/>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4885" y="2418495"/>
            <a:ext cx="3872988" cy="1471333"/>
          </a:xfrm>
          <a:prstGeom prst="rect">
            <a:avLst/>
          </a:prstGeom>
        </p:spPr>
      </p:pic>
      <p:sp>
        <p:nvSpPr>
          <p:cNvPr id="19" name="#sl-pollanswer(0)">
            <a:extLst>
              <a:ext uri="{FF2B5EF4-FFF2-40B4-BE49-F238E27FC236}">
                <a16:creationId xmlns:a16="http://schemas.microsoft.com/office/drawing/2014/main" xmlns="" id="{16388FA3-C0D9-410C-BAE2-A6485A7F9BED}"/>
              </a:ext>
            </a:extLst>
          </p:cNvPr>
          <p:cNvSpPr txBox="1"/>
          <p:nvPr/>
        </p:nvSpPr>
        <p:spPr>
          <a:xfrm>
            <a:off x="820041" y="3150905"/>
            <a:ext cx="2656807" cy="916330"/>
          </a:xfrm>
          <a:prstGeom prst="rect">
            <a:avLst/>
          </a:prstGeom>
          <a:noFill/>
        </p:spPr>
        <p:txBody>
          <a:bodyPr wrap="square" rtlCol="0" anchor="ctr" anchorCtr="0">
            <a:noAutofit/>
          </a:bodyPr>
          <a:lstStyle/>
          <a:p>
            <a:pPr algn="ctr"/>
            <a:r>
              <a:rPr lang="ar-SA" sz="5400" b="1" dirty="0" smtClean="0">
                <a:solidFill>
                  <a:schemeClr val="bg1"/>
                </a:solidFill>
                <a:latin typeface="Arial" panose="020B0604020202020204" pitchFamily="34" charset="0"/>
                <a:cs typeface="DecoType Naskh" pitchFamily="2" charset="-78"/>
              </a:rPr>
              <a:t>الكاف</a:t>
            </a:r>
          </a:p>
          <a:p>
            <a:pPr algn="ctr"/>
            <a:r>
              <a:rPr lang="ar-SA" sz="5400" b="1" dirty="0" smtClean="0">
                <a:solidFill>
                  <a:schemeClr val="bg1"/>
                </a:solidFill>
                <a:latin typeface="Arial" panose="020B0604020202020204" pitchFamily="34" charset="0"/>
                <a:cs typeface="DecoType Naskh" pitchFamily="2" charset="-78"/>
              </a:rPr>
              <a:t> والباء</a:t>
            </a:r>
          </a:p>
          <a:p>
            <a:pPr algn="ctr"/>
            <a:r>
              <a:rPr lang="ar-SA" sz="5400" b="1" dirty="0" smtClean="0">
                <a:solidFill>
                  <a:schemeClr val="bg1"/>
                </a:solidFill>
                <a:latin typeface="Arial" panose="020B0604020202020204" pitchFamily="34" charset="0"/>
                <a:cs typeface="DecoType Naskh" pitchFamily="2" charset="-78"/>
              </a:rPr>
              <a:t> والسين</a:t>
            </a:r>
            <a:endParaRPr lang="de-AT" sz="5400" b="1" dirty="0">
              <a:solidFill>
                <a:schemeClr val="bg1"/>
              </a:solidFill>
              <a:latin typeface="Arial" panose="020B0604020202020204" pitchFamily="34" charset="0"/>
              <a:cs typeface="DecoType Naskh" pitchFamily="2" charset="-78"/>
            </a:endParaRPr>
          </a:p>
        </p:txBody>
      </p:sp>
    </p:spTree>
    <p:custDataLst>
      <p:tags r:id="rId1"/>
    </p:custDataLst>
    <p:extLst>
      <p:ext uri="{BB962C8B-B14F-4D97-AF65-F5344CB8AC3E}">
        <p14:creationId xmlns:p14="http://schemas.microsoft.com/office/powerpoint/2010/main" val="711503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75E-6 -2.96296E-6 L 3.75E-6 -0.04491 " pathEditMode="relative" rAng="0" ptsTypes="AA">
                                      <p:cBhvr>
                                        <p:cTn id="6" dur="750" fill="hold"/>
                                        <p:tgtEl>
                                          <p:spTgt spid="24"/>
                                        </p:tgtEl>
                                        <p:attrNameLst>
                                          <p:attrName>ppt_x</p:attrName>
                                          <p:attrName>ppt_y</p:attrName>
                                        </p:attrNameLst>
                                      </p:cBhvr>
                                      <p:rCtr x="0" y="-2361"/>
                                    </p:animMotion>
                                  </p:childTnLst>
                                </p:cTn>
                              </p:par>
                            </p:childTnLst>
                          </p:cTn>
                        </p:par>
                        <p:par>
                          <p:cTn id="7" fill="hold">
                            <p:stCondLst>
                              <p:cond delay="1750"/>
                            </p:stCondLst>
                            <p:childTnLst>
                              <p:par>
                                <p:cTn id="8" presetID="42" presetClass="path" presetSubtype="0" accel="50000" decel="50000" fill="hold" grpId="1" nodeType="afterEffect">
                                  <p:stCondLst>
                                    <p:cond delay="1000"/>
                                  </p:stCondLst>
                                  <p:childTnLst>
                                    <p:animMotion origin="layout" path="M 3.75E-6 -0.0449 L 3.75E-6 -0.09074 " pathEditMode="relative" rAng="0" ptsTypes="AA">
                                      <p:cBhvr>
                                        <p:cTn id="9" dur="750" fill="hold"/>
                                        <p:tgtEl>
                                          <p:spTgt spid="24"/>
                                        </p:tgtEl>
                                        <p:attrNameLst>
                                          <p:attrName>ppt_x</p:attrName>
                                          <p:attrName>ppt_y</p:attrName>
                                        </p:attrNameLst>
                                      </p:cBhvr>
                                      <p:rCtr x="0" y="-2292"/>
                                    </p:animMotion>
                                  </p:childTnLst>
                                </p:cTn>
                              </p:par>
                              <p:par>
                                <p:cTn id="10" presetID="1" presetClass="mediacall" presetSubtype="0" fill="hold" nodeType="withEffect">
                                  <p:stCondLst>
                                    <p:cond delay="0"/>
                                  </p:stCondLst>
                                  <p:childTnLst>
                                    <p:cmd type="call" cmd="playFrom(0.0)">
                                      <p:cBhvr>
                                        <p:cTn id="11" dur="10684" fill="hold"/>
                                        <p:tgtEl>
                                          <p:spTgt spid="2"/>
                                        </p:tgtEl>
                                      </p:cBhvr>
                                    </p:cmd>
                                  </p:childTnLst>
                                </p:cTn>
                              </p:par>
                              <p:par>
                                <p:cTn id="12" presetID="64" presetClass="path" presetSubtype="0" accel="50000" decel="50000" fill="hold" grpId="0" nodeType="withEffect">
                                  <p:stCondLst>
                                    <p:cond delay="3000"/>
                                  </p:stCondLst>
                                  <p:childTnLst>
                                    <p:animMotion origin="layout" path="M -2.08333E-7 -2.59259E-6 L -0.00026 -0.04745 " pathEditMode="relative" rAng="0" ptsTypes="AA">
                                      <p:cBhvr>
                                        <p:cTn id="13" dur="1000" fill="hold"/>
                                        <p:tgtEl>
                                          <p:spTgt spid="25"/>
                                        </p:tgtEl>
                                        <p:attrNameLst>
                                          <p:attrName>ppt_x</p:attrName>
                                          <p:attrName>ppt_y</p:attrName>
                                        </p:attrNameLst>
                                      </p:cBhvr>
                                      <p:rCtr x="-13" y="-2384"/>
                                    </p:animMotion>
                                  </p:childTnLst>
                                </p:cTn>
                              </p:par>
                              <p:par>
                                <p:cTn id="14" presetID="8" presetClass="entr" presetSubtype="32"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diamond(out)">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4" grpId="0" animBg="1"/>
      <p:bldP spid="24" grpId="1" animBg="1"/>
      <p:bldP spid="2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ackground image">
            <a:extLst>
              <a:ext uri="{FF2B5EF4-FFF2-40B4-BE49-F238E27FC236}">
                <a16:creationId xmlns:a16="http://schemas.microsoft.com/office/drawing/2014/main" xmlns="" id="{4990300C-A9F1-4951-8985-EB8CD3503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lnSpcReduction="10000"/>
            </a:bodyPr>
            <a:lstStyle/>
            <a:p>
              <a:pPr lvl="0"/>
              <a:r>
                <a:rPr lang="en-IN" sz="2800" dirty="0">
                  <a:solidFill>
                    <a:prstClr val="white"/>
                  </a:solidFill>
                  <a:latin typeface="Arial" panose="020B0604020202020204" pitchFamily="34" charset="0"/>
                  <a:cs typeface="DecoType Naskh" pitchFamily="2" charset="-78"/>
                </a:rPr>
                <a:t>Alexander Graham Bell</a:t>
              </a:r>
              <a:endParaRPr lang="de-AT" sz="2800"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noFill/>
          </p:spPr>
          <p:txBody>
            <a:bodyPr wrap="square" rtlCol="0" anchor="ctr" anchorCtr="0">
              <a:noAutofit/>
            </a:bodyPr>
            <a:lstStyle/>
            <a:p>
              <a:r>
                <a:rPr lang="en-IN" sz="2800" dirty="0">
                  <a:solidFill>
                    <a:schemeClr val="bg1"/>
                  </a:solidFill>
                  <a:latin typeface="Arial" panose="020B0604020202020204" pitchFamily="34" charset="0"/>
                  <a:cs typeface="DecoType Naskh" pitchFamily="2" charset="-78"/>
                </a:rPr>
                <a:t>Antonio </a:t>
              </a:r>
              <a:r>
                <a:rPr lang="en-IN" sz="2800" dirty="0" err="1">
                  <a:solidFill>
                    <a:schemeClr val="bg1"/>
                  </a:solidFill>
                  <a:latin typeface="Arial" panose="020B0604020202020204" pitchFamily="34" charset="0"/>
                  <a:cs typeface="DecoType Naskh" pitchFamily="2" charset="-78"/>
                </a:rPr>
                <a:t>Meucci</a:t>
              </a:r>
              <a:r>
                <a:rPr lang="en-IN" sz="2800" dirty="0">
                  <a:solidFill>
                    <a:schemeClr val="bg1"/>
                  </a:solidFill>
                  <a:latin typeface="Arial" panose="020B0604020202020204" pitchFamily="34" charset="0"/>
                  <a:cs typeface="DecoType Naskh" pitchFamily="2" charset="-78"/>
                </a:rPr>
                <a:t> </a:t>
              </a:r>
              <a:endParaRPr lang="de-AT" sz="2800" dirty="0">
                <a:solidFill>
                  <a:schemeClr val="bg1"/>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Answer B Background">
            <a:extLst>
              <a:ext uri="{FF2B5EF4-FFF2-40B4-BE49-F238E27FC236}">
                <a16:creationId xmlns:a16="http://schemas.microsoft.com/office/drawing/2014/main" xmlns="" id="{F7D689C1-286B-42FD-85DC-C81EACAC8594}"/>
              </a:ext>
            </a:extLst>
          </p:cNvPr>
          <p:cNvSpPr/>
          <p:nvPr/>
        </p:nvSpPr>
        <p:spPr>
          <a:xfrm>
            <a:off x="6274399" y="4178681"/>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Answer B Indicator">
            <a:extLst>
              <a:ext uri="{FF2B5EF4-FFF2-40B4-BE49-F238E27FC236}">
                <a16:creationId xmlns:a16="http://schemas.microsoft.com/office/drawing/2014/main" xmlns="" id="{6D6450C5-C7F3-4402-92DB-4F89AAB195BB}"/>
              </a:ext>
            </a:extLst>
          </p:cNvPr>
          <p:cNvSpPr txBox="1"/>
          <p:nvPr/>
        </p:nvSpPr>
        <p:spPr>
          <a:xfrm>
            <a:off x="6538795" y="4387760"/>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6984845" y="4192036"/>
            <a:ext cx="3378818" cy="916330"/>
          </a:xfrm>
          <a:prstGeom prst="rect">
            <a:avLst/>
          </a:prstGeom>
          <a:noFill/>
        </p:spPr>
        <p:txBody>
          <a:bodyPr wrap="square" rtlCol="0" anchor="ctr" anchorCtr="0">
            <a:normAutofit/>
          </a:bodyPr>
          <a:lstStyle/>
          <a:p>
            <a:r>
              <a:rPr lang="en-IN" sz="2800" dirty="0">
                <a:solidFill>
                  <a:schemeClr val="bg1"/>
                </a:solidFill>
                <a:latin typeface="Arial" panose="020B0604020202020204" pitchFamily="34" charset="0"/>
                <a:cs typeface="DecoType Naskh" pitchFamily="2" charset="-78"/>
              </a:rPr>
              <a:t>Frenchman Charles</a:t>
            </a:r>
            <a:endParaRPr lang="de-AT" sz="2800" dirty="0">
              <a:solidFill>
                <a:schemeClr val="bg1"/>
              </a:solidFill>
              <a:latin typeface="Arial" panose="020B0604020202020204" pitchFamily="34" charset="0"/>
              <a:cs typeface="DecoType Naskh" pitchFamily="2" charset="-78"/>
            </a:endParaRPr>
          </a:p>
        </p:txBody>
      </p:sp>
      <p:sp>
        <p:nvSpPr>
          <p:cNvPr id="37" name="Answer B Foreground">
            <a:extLst>
              <a:ext uri="{FF2B5EF4-FFF2-40B4-BE49-F238E27FC236}">
                <a16:creationId xmlns:a16="http://schemas.microsoft.com/office/drawing/2014/main" xmlns="" id="{490DF4C1-378D-4439-8996-0A1FBCF7335A}"/>
              </a:ext>
            </a:extLst>
          </p:cNvPr>
          <p:cNvSpPr/>
          <p:nvPr/>
        </p:nvSpPr>
        <p:spPr>
          <a:xfrm>
            <a:off x="6289112" y="4169735"/>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5"/>
            <a:chOff x="1452892" y="4172004"/>
            <a:chExt cx="4524162" cy="929685"/>
          </a:xfrm>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en-IN" sz="2800" dirty="0">
                  <a:solidFill>
                    <a:schemeClr val="bg1"/>
                  </a:solidFill>
                  <a:latin typeface="Arial" panose="020B0604020202020204" pitchFamily="34" charset="0"/>
                  <a:cs typeface="DecoType Naskh" pitchFamily="2" charset="-78"/>
                </a:rPr>
                <a:t>Charles </a:t>
              </a:r>
              <a:r>
                <a:rPr lang="en-IN" sz="2800" dirty="0" err="1">
                  <a:solidFill>
                    <a:schemeClr val="bg1"/>
                  </a:solidFill>
                  <a:latin typeface="Arial" panose="020B0604020202020204" pitchFamily="34" charset="0"/>
                  <a:cs typeface="DecoType Naskh" pitchFamily="2" charset="-78"/>
                </a:rPr>
                <a:t>Bourseul</a:t>
              </a:r>
              <a:endParaRPr lang="de-AT" sz="2800" dirty="0">
                <a:solidFill>
                  <a:schemeClr val="bg1"/>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algn="r"/>
              <a:r>
                <a:rPr lang="ar-SA" sz="3200" b="1" dirty="0">
                  <a:solidFill>
                    <a:schemeClr val="bg1"/>
                  </a:solidFill>
                  <a:latin typeface="Arial" panose="020B0604020202020204" pitchFamily="34" charset="0"/>
                  <a:cs typeface="DecoType Naskh" pitchFamily="2" charset="-78"/>
                </a:rPr>
                <a:t>من </a:t>
              </a:r>
              <a:r>
                <a:rPr lang="ar-SA" sz="3200" b="1" dirty="0" smtClean="0">
                  <a:solidFill>
                    <a:schemeClr val="bg1"/>
                  </a:solidFill>
                  <a:latin typeface="Arial" panose="020B0604020202020204" pitchFamily="34" charset="0"/>
                  <a:cs typeface="DecoType Naskh" pitchFamily="2" charset="-78"/>
                </a:rPr>
                <a:t>الذي </a:t>
              </a:r>
              <a:r>
                <a:rPr lang="ar-SA" sz="3200" b="1" dirty="0">
                  <a:solidFill>
                    <a:schemeClr val="bg1"/>
                  </a:solidFill>
                  <a:latin typeface="Arial" panose="020B0604020202020204" pitchFamily="34" charset="0"/>
                  <a:cs typeface="DecoType Naskh" pitchFamily="2" charset="-78"/>
                </a:rPr>
                <a:t>أعطى أول فكرة أساسية عن </a:t>
              </a:r>
              <a:r>
                <a:rPr lang="ar-SA" sz="3200" b="1" dirty="0" smtClean="0">
                  <a:solidFill>
                    <a:schemeClr val="bg1"/>
                  </a:solidFill>
                  <a:latin typeface="Arial" panose="020B0604020202020204" pitchFamily="34" charset="0"/>
                  <a:cs typeface="DecoType Naskh" pitchFamily="2" charset="-78"/>
                </a:rPr>
                <a:t>الهاتف؟</a:t>
              </a:r>
              <a:endParaRPr lang="en-US" sz="3200" b="1" dirty="0">
                <a:solidFill>
                  <a:schemeClr val="bg1"/>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$ 2000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56" name="background music">
            <a:hlinkClick r:id="" action="ppaction://media"/>
            <a:extLst>
              <a:ext uri="{FF2B5EF4-FFF2-40B4-BE49-F238E27FC236}">
                <a16:creationId xmlns:a16="http://schemas.microsoft.com/office/drawing/2014/main" xmlns="" id="{AE147EA1-A7B8-472A-9D67-543DB82C284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51326" y="311320"/>
            <a:ext cx="609600" cy="609600"/>
          </a:xfrm>
          <a:prstGeom prst="rect">
            <a:avLst/>
          </a:prstGeom>
        </p:spPr>
      </p:pic>
      <p:pic>
        <p:nvPicPr>
          <p:cNvPr id="2" name="start sound">
            <a:hlinkClick r:id="" action="ppaction://media"/>
            <a:extLst>
              <a:ext uri="{FF2B5EF4-FFF2-40B4-BE49-F238E27FC236}">
                <a16:creationId xmlns:a16="http://schemas.microsoft.com/office/drawing/2014/main" xmlns="" id="{72A2DC58-E96C-4A38-9A9A-8BF659400E00}"/>
              </a:ext>
            </a:extLst>
          </p:cNvPr>
          <p:cNvPicPr>
            <a:picLocks noChangeAspect="1"/>
          </p:cNvPicPr>
          <p:nvPr>
            <a:audioFile r:link="rId4"/>
            <p:extLst>
              <p:ext uri="{DAA4B4D4-6D71-4841-9C94-3DE7FCFB9230}">
                <p14:media xmlns:p14="http://schemas.microsoft.com/office/powerpoint/2010/main" r:embed="rId5">
                  <p14:trim end="6694.1882"/>
                  <p14:fade out="750"/>
                </p14:media>
              </p:ext>
            </p:extLst>
          </p:nvPr>
        </p:nvPicPr>
        <p:blipFill>
          <a:blip r:embed="rId10"/>
          <a:stretch>
            <a:fillRect/>
          </a:stretch>
        </p:blipFill>
        <p:spPr>
          <a:xfrm>
            <a:off x="-853616" y="311320"/>
            <a:ext cx="609600" cy="609600"/>
          </a:xfrm>
          <a:prstGeom prst="rect">
            <a:avLst/>
          </a:prstGeom>
        </p:spPr>
      </p:pic>
      <p:pic>
        <p:nvPicPr>
          <p:cNvPr id="3" name="final answer">
            <a:hlinkClick r:id="" action="ppaction://media"/>
            <a:extLst>
              <a:ext uri="{FF2B5EF4-FFF2-40B4-BE49-F238E27FC236}">
                <a16:creationId xmlns:a16="http://schemas.microsoft.com/office/drawing/2014/main" xmlns="" id="{AA2899EE-0BB1-491D-B054-EA144919A739}"/>
              </a:ext>
            </a:extLst>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2283616" y="1233676"/>
            <a:ext cx="304800" cy="304800"/>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8297518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3" fill="hold"/>
                                        <p:tgtEl>
                                          <p:spTgt spid="2"/>
                                        </p:tgtEl>
                                      </p:cBhvr>
                                    </p:cmd>
                                  </p:childTnLst>
                                </p:cTn>
                              </p:par>
                              <p:par>
                                <p:cTn id="7" presetID="10" presetClass="entr" presetSubtype="0" fill="hold" nodeType="withEffect">
                                  <p:stCondLst>
                                    <p:cond delay="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par>
                                <p:cTn id="10" presetID="2" presetClass="entr" presetSubtype="2" fill="hold" nodeType="withEffect">
                                  <p:stCondLst>
                                    <p:cond delay="2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3573"/>
                            </p:stCondLst>
                            <p:childTnLst>
                              <p:par>
                                <p:cTn id="15" presetID="1" presetClass="mediacall" presetSubtype="0" fill="hold" nodeType="afterEffect">
                                  <p:stCondLst>
                                    <p:cond delay="0"/>
                                  </p:stCondLst>
                                  <p:childTnLst>
                                    <p:cmd type="call" cmd="playFrom(0.0)">
                                      <p:cBhvr>
                                        <p:cTn id="16" dur="167105" fill="hold"/>
                                        <p:tgtEl>
                                          <p:spTgt spid="56"/>
                                        </p:tgtEl>
                                      </p:cBhvr>
                                    </p:cmd>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2" presetClass="entr" presetSubtype="8"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1+#ppt_w/2"/>
                                          </p:val>
                                        </p:tav>
                                        <p:tav tm="100000">
                                          <p:val>
                                            <p:strVal val="#ppt_x"/>
                                          </p:val>
                                        </p:tav>
                                      </p:tavLst>
                                    </p:anim>
                                    <p:anim calcmode="lin" valueType="num">
                                      <p:cBhvr additive="base">
                                        <p:cTn id="30" dur="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25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1+#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25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1+#ppt_w/2"/>
                                          </p:val>
                                        </p:tav>
                                        <p:tav tm="100000">
                                          <p:val>
                                            <p:strVal val="#ppt_x"/>
                                          </p:val>
                                        </p:tav>
                                      </p:tavLst>
                                    </p:anim>
                                    <p:anim calcmode="lin" valueType="num">
                                      <p:cBhvr additive="base">
                                        <p:cTn id="38" dur="500" fill="hold"/>
                                        <p:tgtEl>
                                          <p:spTgt spid="5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500" fill="hold"/>
                                        <p:tgtEl>
                                          <p:spTgt spid="60"/>
                                        </p:tgtEl>
                                        <p:attrNameLst>
                                          <p:attrName>ppt_x</p:attrName>
                                        </p:attrNameLst>
                                      </p:cBhvr>
                                      <p:tavLst>
                                        <p:tav tm="0">
                                          <p:val>
                                            <p:strVal val="0-#ppt_w/2"/>
                                          </p:val>
                                        </p:tav>
                                        <p:tav tm="100000">
                                          <p:val>
                                            <p:strVal val="#ppt_x"/>
                                          </p:val>
                                        </p:tav>
                                      </p:tavLst>
                                    </p:anim>
                                    <p:anim calcmode="lin" valueType="num">
                                      <p:cBhvr additive="base">
                                        <p:cTn id="42" dur="500" fill="hold"/>
                                        <p:tgtEl>
                                          <p:spTgt spid="60"/>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275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1+#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7" repeatCount="indefinite" fill="hold" display="0">
                  <p:stCondLst>
                    <p:cond delay="indefinite"/>
                  </p:stCondLst>
                  <p:endCondLst>
                    <p:cond evt="onStopAudio" delay="0">
                      <p:tgtEl>
                        <p:sldTgt/>
                      </p:tgtEl>
                    </p:cond>
                  </p:endCondLst>
                </p:cTn>
                <p:tgtEl>
                  <p:spTgt spid="56"/>
                </p:tgtEl>
              </p:cMediaNode>
            </p:audio>
            <p:audio>
              <p:cMediaNode vol="80000" showWhenStopped="0">
                <p:cTn id="48" fill="hold" display="0">
                  <p:stCondLst>
                    <p:cond delay="indefinite"/>
                  </p:stCondLst>
                  <p:endCondLst>
                    <p:cond evt="onStopAudio" delay="0">
                      <p:tgtEl>
                        <p:sldTgt/>
                      </p:tgtEl>
                    </p:cond>
                  </p:endCondLst>
                </p:cTn>
                <p:tgtEl>
                  <p:spTgt spid="2"/>
                </p:tgtEl>
              </p:cMediaNode>
            </p:audio>
            <p:audio>
              <p:cMediaNode vol="80000" showWhenStopped="0">
                <p:cTn id="49" fill="hold" display="0">
                  <p:stCondLst>
                    <p:cond delay="indefinite"/>
                  </p:stCondLst>
                  <p:endCondLst>
                    <p:cond evt="onStopAudio" delay="0">
                      <p:tgtEl>
                        <p:sldTgt/>
                      </p:tgtEl>
                    </p:cond>
                  </p:endCondLst>
                </p:cTn>
                <p:tgtEl>
                  <p:spTgt spid="3"/>
                </p:tgtEl>
              </p:cMediaNode>
            </p:audio>
            <p:seq concurrent="1" nextAc="seek">
              <p:cTn id="50" restart="whenNotActive" fill="hold" evtFilter="cancelBubble" nodeType="interactiveSeq">
                <p:stCondLst>
                  <p:cond evt="onClick" delay="0">
                    <p:tgtEl>
                      <p:spTgt spid="3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88868" fill="hold"/>
                                        <p:tgtEl>
                                          <p:spTgt spid="3"/>
                                        </p:tgtEl>
                                      </p:cBhvr>
                                    </p:cmd>
                                  </p:childTnLst>
                                </p:cTn>
                              </p:par>
                              <p:par>
                                <p:cTn id="55" presetID="3" presetClass="mediacall" presetSubtype="0" fill="hold" nodeType="withEffect">
                                  <p:stCondLst>
                                    <p:cond delay="0"/>
                                  </p:stCondLst>
                                  <p:childTnLst>
                                    <p:cmd type="call" cmd="stop">
                                      <p:cBhvr>
                                        <p:cTn id="56" dur="1" fill="hold"/>
                                        <p:tgtEl>
                                          <p:spTgt spid="56"/>
                                        </p:tgtEl>
                                      </p:cBhvr>
                                    </p:cmd>
                                  </p:childTnLst>
                                </p:cTn>
                              </p:par>
                              <p:par>
                                <p:cTn id="57" presetID="1" presetClass="emph" presetSubtype="2" fill="hold" nodeType="withEffect">
                                  <p:stCondLst>
                                    <p:cond delay="0"/>
                                  </p:stCondLst>
                                  <p:childTnLst>
                                    <p:animClr clrSpc="rgb" dir="cw">
                                      <p:cBhvr>
                                        <p:cTn id="58" dur="750" fill="hold"/>
                                        <p:tgtEl>
                                          <p:spTgt spid="51"/>
                                        </p:tgtEl>
                                        <p:attrNameLst>
                                          <p:attrName>fillcolor</p:attrName>
                                        </p:attrNameLst>
                                      </p:cBhvr>
                                      <p:to>
                                        <a:schemeClr val="accent2"/>
                                      </p:to>
                                    </p:animClr>
                                    <p:set>
                                      <p:cBhvr>
                                        <p:cTn id="59" dur="750" fill="hold"/>
                                        <p:tgtEl>
                                          <p:spTgt spid="51"/>
                                        </p:tgtEl>
                                        <p:attrNameLst>
                                          <p:attrName>fill.type</p:attrName>
                                        </p:attrNameLst>
                                      </p:cBhvr>
                                      <p:to>
                                        <p:strVal val="solid"/>
                                      </p:to>
                                    </p:set>
                                    <p:set>
                                      <p:cBhvr>
                                        <p:cTn id="60" dur="750" fill="hold"/>
                                        <p:tgtEl>
                                          <p:spTgt spid="51"/>
                                        </p:tgtEl>
                                        <p:attrNameLst>
                                          <p:attrName>fill.on</p:attrName>
                                        </p:attrNameLst>
                                      </p:cBhvr>
                                      <p:to>
                                        <p:strVal val="true"/>
                                      </p:to>
                                    </p:set>
                                  </p:childTnLst>
                                </p:cTn>
                              </p:par>
                            </p:childTnLst>
                          </p:cTn>
                        </p:par>
                      </p:childTnLst>
                    </p:cTn>
                  </p:par>
                </p:childTnLst>
              </p:cTn>
              <p:nextCondLst>
                <p:cond evt="onClick" delay="0">
                  <p:tgtEl>
                    <p:spTgt spid="37"/>
                  </p:tgtEl>
                </p:cond>
              </p:nextCondLst>
            </p:seq>
          </p:childTnLst>
        </p:cTn>
      </p:par>
    </p:tnLst>
    <p:bldLst>
      <p:bldP spid="51" grpId="0" animBg="1"/>
      <p:bldP spid="52"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ackground image">
            <a:extLst>
              <a:ext uri="{FF2B5EF4-FFF2-40B4-BE49-F238E27FC236}">
                <a16:creationId xmlns:a16="http://schemas.microsoft.com/office/drawing/2014/main" xmlns="" id="{1230C834-D16D-47B9-8F74-29C0BF3B2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4" name="Answer Line 2">
            <a:extLst>
              <a:ext uri="{FF2B5EF4-FFF2-40B4-BE49-F238E27FC236}">
                <a16:creationId xmlns:a16="http://schemas.microsoft.com/office/drawing/2014/main" xmlns="" id="{4B5767AD-D5A3-42E8-94D6-CC3C8423DF69}"/>
              </a:ext>
            </a:extLst>
          </p:cNvPr>
          <p:cNvCxnSpPr>
            <a:cxnSpLocks/>
          </p:cNvCxnSpPr>
          <p:nvPr/>
        </p:nvCxnSpPr>
        <p:spPr>
          <a:xfrm>
            <a:off x="2272" y="5782749"/>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Answer D">
            <a:extLst>
              <a:ext uri="{FF2B5EF4-FFF2-40B4-BE49-F238E27FC236}">
                <a16:creationId xmlns:a16="http://schemas.microsoft.com/office/drawing/2014/main" xmlns="" id="{63AD585E-E59E-4654-9EA7-4D03C089D3F1}"/>
              </a:ext>
            </a:extLst>
          </p:cNvPr>
          <p:cNvGrpSpPr/>
          <p:nvPr/>
        </p:nvGrpSpPr>
        <p:grpSpPr>
          <a:xfrm>
            <a:off x="6276671" y="5306896"/>
            <a:ext cx="4524162" cy="929685"/>
            <a:chOff x="1452892" y="4172004"/>
            <a:chExt cx="4524162" cy="929685"/>
          </a:xfrm>
        </p:grpSpPr>
        <p:sp>
          <p:nvSpPr>
            <p:cNvPr id="57" name="Background">
              <a:extLst>
                <a:ext uri="{FF2B5EF4-FFF2-40B4-BE49-F238E27FC236}">
                  <a16:creationId xmlns:a16="http://schemas.microsoft.com/office/drawing/2014/main" xmlns=""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8" name="D">
              <a:extLst>
                <a:ext uri="{FF2B5EF4-FFF2-40B4-BE49-F238E27FC236}">
                  <a16:creationId xmlns:a16="http://schemas.microsoft.com/office/drawing/2014/main" xmlns="" id="{8A95E103-8F66-4D64-A86B-5A8340642A19}"/>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D:</a:t>
              </a:r>
            </a:p>
          </p:txBody>
        </p:sp>
        <p:sp>
          <p:nvSpPr>
            <p:cNvPr id="59" name="#sl-pollanswer(3)">
              <a:extLst>
                <a:ext uri="{FF2B5EF4-FFF2-40B4-BE49-F238E27FC236}">
                  <a16:creationId xmlns:a16="http://schemas.microsoft.com/office/drawing/2014/main" xmlns="" id="{690873F6-EFE2-46C3-A7A3-6C2418344F6A}"/>
                </a:ext>
              </a:extLst>
            </p:cNvPr>
            <p:cNvSpPr txBox="1"/>
            <p:nvPr/>
          </p:nvSpPr>
          <p:spPr>
            <a:xfrm>
              <a:off x="2163338" y="4185359"/>
              <a:ext cx="3378818" cy="916330"/>
            </a:xfrm>
            <a:prstGeom prst="rect">
              <a:avLst/>
            </a:prstGeom>
            <a:noFill/>
          </p:spPr>
          <p:txBody>
            <a:bodyPr wrap="square" rtlCol="0" anchor="ctr" anchorCtr="0">
              <a:normAutofit fontScale="92500" lnSpcReduction="10000"/>
            </a:bodyPr>
            <a:lstStyle/>
            <a:p>
              <a:pPr lvl="0"/>
              <a:r>
                <a:rPr lang="en-IN" sz="3200" dirty="0">
                  <a:solidFill>
                    <a:prstClr val="white"/>
                  </a:solidFill>
                  <a:latin typeface="Arial" panose="020B0604020202020204" pitchFamily="34" charset="0"/>
                  <a:cs typeface="DecoType Naskh" pitchFamily="2" charset="-78"/>
                </a:rPr>
                <a:t>Alexander Graham Bell</a:t>
              </a:r>
              <a:endParaRPr lang="de-AT" sz="3200" dirty="0">
                <a:solidFill>
                  <a:prstClr val="white"/>
                </a:solidFill>
                <a:latin typeface="Arial" panose="020B0604020202020204" pitchFamily="34" charset="0"/>
                <a:cs typeface="DecoType Naskh" pitchFamily="2" charset="-78"/>
              </a:endParaRPr>
            </a:p>
          </p:txBody>
        </p:sp>
      </p:grpSp>
      <p:grpSp>
        <p:nvGrpSpPr>
          <p:cNvPr id="60" name="Answer C">
            <a:extLst>
              <a:ext uri="{FF2B5EF4-FFF2-40B4-BE49-F238E27FC236}">
                <a16:creationId xmlns:a16="http://schemas.microsoft.com/office/drawing/2014/main" xmlns="" id="{C6656839-03AB-4C47-9D6D-1723E4753444}"/>
              </a:ext>
            </a:extLst>
          </p:cNvPr>
          <p:cNvGrpSpPr/>
          <p:nvPr/>
        </p:nvGrpSpPr>
        <p:grpSpPr>
          <a:xfrm>
            <a:off x="1455164" y="5306896"/>
            <a:ext cx="4524162" cy="929685"/>
            <a:chOff x="1452892" y="4172004"/>
            <a:chExt cx="4524162" cy="929685"/>
          </a:xfrm>
          <a:solidFill>
            <a:srgbClr val="92D050"/>
          </a:solidFill>
        </p:grpSpPr>
        <p:sp>
          <p:nvSpPr>
            <p:cNvPr id="61" name="Background">
              <a:extLst>
                <a:ext uri="{FF2B5EF4-FFF2-40B4-BE49-F238E27FC236}">
                  <a16:creationId xmlns:a16="http://schemas.microsoft.com/office/drawing/2014/main" xmlns=""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C">
              <a:extLst>
                <a:ext uri="{FF2B5EF4-FFF2-40B4-BE49-F238E27FC236}">
                  <a16:creationId xmlns:a16="http://schemas.microsoft.com/office/drawing/2014/main" xmlns="" id="{0A42DF7F-9A81-403B-B6F2-BECB2A47D827}"/>
                </a:ext>
              </a:extLst>
            </p:cNvPr>
            <p:cNvSpPr txBox="1"/>
            <p:nvPr/>
          </p:nvSpPr>
          <p:spPr>
            <a:xfrm>
              <a:off x="1717288" y="4381083"/>
              <a:ext cx="511849"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C:</a:t>
              </a:r>
            </a:p>
          </p:txBody>
        </p:sp>
        <p:sp>
          <p:nvSpPr>
            <p:cNvPr id="64" name="#sl-pollanswer(2)">
              <a:extLst>
                <a:ext uri="{FF2B5EF4-FFF2-40B4-BE49-F238E27FC236}">
                  <a16:creationId xmlns:a16="http://schemas.microsoft.com/office/drawing/2014/main" xmlns="" id="{985A755B-6005-4A92-9653-CCE85E8BBC24}"/>
                </a:ext>
              </a:extLst>
            </p:cNvPr>
            <p:cNvSpPr txBox="1"/>
            <p:nvPr/>
          </p:nvSpPr>
          <p:spPr>
            <a:xfrm>
              <a:off x="2163338" y="4185359"/>
              <a:ext cx="3378818" cy="916330"/>
            </a:xfrm>
            <a:prstGeom prst="rect">
              <a:avLst/>
            </a:prstGeom>
            <a:grpFill/>
          </p:spPr>
          <p:txBody>
            <a:bodyPr wrap="square" rtlCol="0" anchor="ctr" anchorCtr="0">
              <a:normAutofit/>
            </a:bodyPr>
            <a:lstStyle/>
            <a:p>
              <a:r>
                <a:rPr lang="en-IN" sz="3200" dirty="0">
                  <a:solidFill>
                    <a:schemeClr val="bg1"/>
                  </a:solidFill>
                  <a:latin typeface="Arial" panose="020B0604020202020204" pitchFamily="34" charset="0"/>
                  <a:cs typeface="DecoType Naskh" pitchFamily="2" charset="-78"/>
                </a:rPr>
                <a:t>Antonio </a:t>
              </a:r>
              <a:r>
                <a:rPr lang="en-IN" sz="3200" dirty="0" err="1">
                  <a:solidFill>
                    <a:schemeClr val="bg1"/>
                  </a:solidFill>
                  <a:latin typeface="Arial" panose="020B0604020202020204" pitchFamily="34" charset="0"/>
                  <a:cs typeface="DecoType Naskh" pitchFamily="2" charset="-78"/>
                </a:rPr>
                <a:t>Meucci</a:t>
              </a:r>
              <a:r>
                <a:rPr lang="en-IN" sz="3200" dirty="0">
                  <a:solidFill>
                    <a:schemeClr val="bg1"/>
                  </a:solidFill>
                  <a:latin typeface="Arial" panose="020B0604020202020204" pitchFamily="34" charset="0"/>
                  <a:cs typeface="DecoType Naskh" pitchFamily="2" charset="-78"/>
                </a:rPr>
                <a:t> </a:t>
              </a:r>
              <a:endParaRPr lang="de-AT" sz="3200" dirty="0">
                <a:solidFill>
                  <a:schemeClr val="bg1"/>
                </a:solidFill>
                <a:latin typeface="Arial" panose="020B0604020202020204" pitchFamily="34" charset="0"/>
                <a:cs typeface="DecoType Naskh" pitchFamily="2" charset="-78"/>
              </a:endParaRPr>
            </a:p>
          </p:txBody>
        </p:sp>
      </p:grpSp>
      <p:cxnSp>
        <p:nvCxnSpPr>
          <p:cNvPr id="27" name="Answer Line 1">
            <a:extLst>
              <a:ext uri="{FF2B5EF4-FFF2-40B4-BE49-F238E27FC236}">
                <a16:creationId xmlns:a16="http://schemas.microsoft.com/office/drawing/2014/main" xmlns="" id="{4B8391AD-53B3-455B-B356-5D1B26BB9840}"/>
              </a:ext>
            </a:extLst>
          </p:cNvPr>
          <p:cNvCxnSpPr>
            <a:cxnSpLocks/>
          </p:cNvCxnSpPr>
          <p:nvPr/>
        </p:nvCxnSpPr>
        <p:spPr>
          <a:xfrm>
            <a:off x="0" y="4654534"/>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Answer B">
            <a:extLst>
              <a:ext uri="{FF2B5EF4-FFF2-40B4-BE49-F238E27FC236}">
                <a16:creationId xmlns:a16="http://schemas.microsoft.com/office/drawing/2014/main" xmlns="" id="{87DF6476-1EA0-4967-B884-76675F4E2440}"/>
              </a:ext>
            </a:extLst>
          </p:cNvPr>
          <p:cNvGrpSpPr/>
          <p:nvPr/>
        </p:nvGrpSpPr>
        <p:grpSpPr>
          <a:xfrm>
            <a:off x="6274399" y="4178681"/>
            <a:ext cx="4524162" cy="929685"/>
            <a:chOff x="1452892" y="4172004"/>
            <a:chExt cx="4524162" cy="929685"/>
          </a:xfrm>
        </p:grpSpPr>
        <p:sp>
          <p:nvSpPr>
            <p:cNvPr id="51" name="Background">
              <a:extLst>
                <a:ext uri="{FF2B5EF4-FFF2-40B4-BE49-F238E27FC236}">
                  <a16:creationId xmlns:a16="http://schemas.microsoft.com/office/drawing/2014/main" xmlns="" id="{F7D689C1-286B-42FD-85DC-C81EACAC8594}"/>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2" name="B">
              <a:extLst>
                <a:ext uri="{FF2B5EF4-FFF2-40B4-BE49-F238E27FC236}">
                  <a16:creationId xmlns:a16="http://schemas.microsoft.com/office/drawing/2014/main" xmlns="" id="{6D6450C5-C7F3-4402-92DB-4F89AAB195BB}"/>
                </a:ext>
              </a:extLst>
            </p:cNvPr>
            <p:cNvSpPr txBox="1"/>
            <p:nvPr/>
          </p:nvSpPr>
          <p:spPr>
            <a:xfrm>
              <a:off x="1717288" y="4381083"/>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53" name="#sl-pollanswer(1)">
              <a:extLst>
                <a:ext uri="{FF2B5EF4-FFF2-40B4-BE49-F238E27FC236}">
                  <a16:creationId xmlns:a16="http://schemas.microsoft.com/office/drawing/2014/main" xmlns="" id="{86D18980-FBAC-44DB-AE96-DB042EF3060A}"/>
                </a:ext>
              </a:extLst>
            </p:cNvPr>
            <p:cNvSpPr txBox="1"/>
            <p:nvPr/>
          </p:nvSpPr>
          <p:spPr>
            <a:xfrm>
              <a:off x="2163338" y="4185359"/>
              <a:ext cx="3378818" cy="916330"/>
            </a:xfrm>
            <a:prstGeom prst="rect">
              <a:avLst/>
            </a:prstGeom>
            <a:noFill/>
          </p:spPr>
          <p:txBody>
            <a:bodyPr wrap="square" rtlCol="0" anchor="ctr" anchorCtr="0">
              <a:normAutofit/>
            </a:bodyPr>
            <a:lstStyle/>
            <a:p>
              <a:pPr lvl="0"/>
              <a:r>
                <a:rPr lang="en-IN" sz="2800" dirty="0">
                  <a:solidFill>
                    <a:prstClr val="white"/>
                  </a:solidFill>
                  <a:latin typeface="Arial" panose="020B0604020202020204" pitchFamily="34" charset="0"/>
                  <a:cs typeface="DecoType Naskh" pitchFamily="2" charset="-78"/>
                </a:rPr>
                <a:t>Frenchman Charles</a:t>
              </a:r>
              <a:endParaRPr lang="de-AT" sz="2800" dirty="0">
                <a:solidFill>
                  <a:prstClr val="white"/>
                </a:solidFill>
                <a:latin typeface="Arial" panose="020B0604020202020204" pitchFamily="34" charset="0"/>
                <a:cs typeface="DecoType Naskh" pitchFamily="2" charset="-78"/>
              </a:endParaRPr>
            </a:p>
          </p:txBody>
        </p:sp>
      </p:grpSp>
      <p:grpSp>
        <p:nvGrpSpPr>
          <p:cNvPr id="4" name="Answer A">
            <a:extLst>
              <a:ext uri="{FF2B5EF4-FFF2-40B4-BE49-F238E27FC236}">
                <a16:creationId xmlns:a16="http://schemas.microsoft.com/office/drawing/2014/main" xmlns="" id="{462FB440-3802-4640-95E5-7E769F1888EB}"/>
              </a:ext>
            </a:extLst>
          </p:cNvPr>
          <p:cNvGrpSpPr/>
          <p:nvPr/>
        </p:nvGrpSpPr>
        <p:grpSpPr>
          <a:xfrm>
            <a:off x="1452892" y="4178681"/>
            <a:ext cx="4524162" cy="929684"/>
            <a:chOff x="1452892" y="4172004"/>
            <a:chExt cx="4524162" cy="929684"/>
          </a:xfrm>
          <a:solidFill>
            <a:schemeClr val="tx1"/>
          </a:solidFill>
        </p:grpSpPr>
        <p:sp>
          <p:nvSpPr>
            <p:cNvPr id="20" name="Background">
              <a:extLst>
                <a:ext uri="{FF2B5EF4-FFF2-40B4-BE49-F238E27FC236}">
                  <a16:creationId xmlns:a16="http://schemas.microsoft.com/office/drawing/2014/main" xmlns=""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A">
              <a:extLst>
                <a:ext uri="{FF2B5EF4-FFF2-40B4-BE49-F238E27FC236}">
                  <a16:creationId xmlns:a16="http://schemas.microsoft.com/office/drawing/2014/main" xmlns=""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de-AT" sz="2800" b="1" dirty="0">
                  <a:solidFill>
                    <a:srgbClr val="FFC000"/>
                  </a:solidFill>
                  <a:latin typeface="Abadi Extra Light" panose="020B0204020104020204" pitchFamily="34" charset="0"/>
                </a:rPr>
                <a:t>A:</a:t>
              </a:r>
            </a:p>
          </p:txBody>
        </p:sp>
        <p:sp>
          <p:nvSpPr>
            <p:cNvPr id="38" name="#sl-pollanswer(0)">
              <a:extLst>
                <a:ext uri="{FF2B5EF4-FFF2-40B4-BE49-F238E27FC236}">
                  <a16:creationId xmlns:a16="http://schemas.microsoft.com/office/drawing/2014/main" xmlns="" id="{16388FA3-C0D9-410C-BAE2-A6485A7F9BED}"/>
                </a:ext>
              </a:extLst>
            </p:cNvPr>
            <p:cNvSpPr txBox="1"/>
            <p:nvPr/>
          </p:nvSpPr>
          <p:spPr>
            <a:xfrm>
              <a:off x="2163338" y="4185359"/>
              <a:ext cx="3378818" cy="870109"/>
            </a:xfrm>
            <a:prstGeom prst="rect">
              <a:avLst/>
            </a:prstGeom>
            <a:grpFill/>
          </p:spPr>
          <p:txBody>
            <a:bodyPr wrap="square" rtlCol="0" anchor="ctr" anchorCtr="0">
              <a:normAutofit/>
            </a:bodyPr>
            <a:lstStyle/>
            <a:p>
              <a:pPr lvl="0"/>
              <a:r>
                <a:rPr lang="en-IN" sz="2800" dirty="0">
                  <a:solidFill>
                    <a:prstClr val="white"/>
                  </a:solidFill>
                  <a:latin typeface="Arial" panose="020B0604020202020204" pitchFamily="34" charset="0"/>
                  <a:cs typeface="DecoType Naskh" pitchFamily="2" charset="-78"/>
                </a:rPr>
                <a:t>Charles </a:t>
              </a:r>
              <a:r>
                <a:rPr lang="en-IN" sz="2800" dirty="0" err="1">
                  <a:solidFill>
                    <a:prstClr val="white"/>
                  </a:solidFill>
                  <a:latin typeface="Arial" panose="020B0604020202020204" pitchFamily="34" charset="0"/>
                  <a:cs typeface="DecoType Naskh" pitchFamily="2" charset="-78"/>
                </a:rPr>
                <a:t>Bourseul</a:t>
              </a:r>
              <a:endParaRPr lang="de-AT" sz="2800" dirty="0">
                <a:solidFill>
                  <a:prstClr val="white"/>
                </a:solidFill>
                <a:latin typeface="Arial" panose="020B0604020202020204" pitchFamily="34" charset="0"/>
                <a:cs typeface="DecoType Naskh" pitchFamily="2" charset="-78"/>
              </a:endParaRPr>
            </a:p>
          </p:txBody>
        </p:sp>
      </p:grpSp>
      <p:grpSp>
        <p:nvGrpSpPr>
          <p:cNvPr id="14" name="Question">
            <a:extLst>
              <a:ext uri="{FF2B5EF4-FFF2-40B4-BE49-F238E27FC236}">
                <a16:creationId xmlns:a16="http://schemas.microsoft.com/office/drawing/2014/main" xmlns="" id="{C06F0B4B-66C1-4499-A17E-4B1853F266A4}"/>
              </a:ext>
            </a:extLst>
          </p:cNvPr>
          <p:cNvGrpSpPr/>
          <p:nvPr/>
        </p:nvGrpSpPr>
        <p:grpSpPr>
          <a:xfrm>
            <a:off x="0" y="2860778"/>
            <a:ext cx="12192000" cy="1136407"/>
            <a:chOff x="0" y="2860778"/>
            <a:chExt cx="12192000" cy="1136407"/>
          </a:xfrm>
        </p:grpSpPr>
        <p:cxnSp>
          <p:nvCxnSpPr>
            <p:cNvPr id="26" name="Line">
              <a:extLst>
                <a:ext uri="{FF2B5EF4-FFF2-40B4-BE49-F238E27FC236}">
                  <a16:creationId xmlns:a16="http://schemas.microsoft.com/office/drawing/2014/main" xmlns="" id="{D9A9127F-6A62-4E1D-BA5E-8DF80971DDEE}"/>
                </a:ext>
              </a:extLst>
            </p:cNvPr>
            <p:cNvCxnSpPr>
              <a:cxnSpLocks/>
            </p:cNvCxnSpPr>
            <p:nvPr/>
          </p:nvCxnSpPr>
          <p:spPr>
            <a:xfrm flipV="1">
              <a:off x="0" y="3429000"/>
              <a:ext cx="12192000"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Background">
              <a:extLst>
                <a:ext uri="{FF2B5EF4-FFF2-40B4-BE49-F238E27FC236}">
                  <a16:creationId xmlns:a16="http://schemas.microsoft.com/office/drawing/2014/main" xmlns=""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baseline="-25000"/>
            </a:p>
          </p:txBody>
        </p:sp>
        <p:sp>
          <p:nvSpPr>
            <p:cNvPr id="47" name="#sl-pollquestion()">
              <a:extLst>
                <a:ext uri="{FF2B5EF4-FFF2-40B4-BE49-F238E27FC236}">
                  <a16:creationId xmlns:a16="http://schemas.microsoft.com/office/drawing/2014/main" xmlns=""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pPr lvl="0" algn="r"/>
              <a:r>
                <a:rPr lang="ar-SA" sz="3200" b="1" dirty="0">
                  <a:solidFill>
                    <a:prstClr val="white"/>
                  </a:solidFill>
                  <a:latin typeface="Arial" panose="020B0604020202020204" pitchFamily="34" charset="0"/>
                  <a:cs typeface="DecoType Naskh" pitchFamily="2" charset="-78"/>
                </a:rPr>
                <a:t>من </a:t>
              </a:r>
              <a:r>
                <a:rPr lang="ar-SA" sz="3200" b="1" dirty="0" smtClean="0">
                  <a:solidFill>
                    <a:prstClr val="white"/>
                  </a:solidFill>
                  <a:latin typeface="Arial" panose="020B0604020202020204" pitchFamily="34" charset="0"/>
                  <a:cs typeface="DecoType Naskh" pitchFamily="2" charset="-78"/>
                </a:rPr>
                <a:t>الذي </a:t>
              </a:r>
              <a:r>
                <a:rPr lang="ar-SA" sz="3200" b="1" dirty="0">
                  <a:solidFill>
                    <a:prstClr val="white"/>
                  </a:solidFill>
                  <a:latin typeface="Arial" panose="020B0604020202020204" pitchFamily="34" charset="0"/>
                  <a:cs typeface="DecoType Naskh" pitchFamily="2" charset="-78"/>
                </a:rPr>
                <a:t>أعطى أول فكرة أساسية عن الهاتف؟</a:t>
              </a:r>
              <a:endParaRPr lang="en-US" sz="3200" b="1" dirty="0">
                <a:solidFill>
                  <a:prstClr val="white"/>
                </a:solidFill>
                <a:latin typeface="Arial" panose="020B0604020202020204" pitchFamily="34" charset="0"/>
                <a:cs typeface="DecoType Naskh" pitchFamily="2" charset="-78"/>
              </a:endParaRPr>
            </a:p>
          </p:txBody>
        </p:sp>
      </p:grpSp>
      <p:grpSp>
        <p:nvGrpSpPr>
          <p:cNvPr id="12" name="Current Money Value">
            <a:extLst>
              <a:ext uri="{FF2B5EF4-FFF2-40B4-BE49-F238E27FC236}">
                <a16:creationId xmlns:a16="http://schemas.microsoft.com/office/drawing/2014/main" xmlns="" id="{F69BB7A5-CF27-44D2-A964-DF2E78088389}"/>
              </a:ext>
            </a:extLst>
          </p:cNvPr>
          <p:cNvGrpSpPr/>
          <p:nvPr/>
        </p:nvGrpSpPr>
        <p:grpSpPr>
          <a:xfrm>
            <a:off x="8618368" y="2322355"/>
            <a:ext cx="3573630" cy="347151"/>
            <a:chOff x="8618369" y="2322355"/>
            <a:chExt cx="3555791" cy="347151"/>
          </a:xfrm>
        </p:grpSpPr>
        <p:cxnSp>
          <p:nvCxnSpPr>
            <p:cNvPr id="49" name="Line">
              <a:extLst>
                <a:ext uri="{FF2B5EF4-FFF2-40B4-BE49-F238E27FC236}">
                  <a16:creationId xmlns:a16="http://schemas.microsoft.com/office/drawing/2014/main" xmlns="" id="{8E8A5C75-CFCA-4176-8EB0-4EB34F162D99}"/>
                </a:ext>
              </a:extLst>
            </p:cNvPr>
            <p:cNvCxnSpPr>
              <a:cxnSpLocks/>
              <a:stCxn id="48" idx="3"/>
            </p:cNvCxnSpPr>
            <p:nvPr/>
          </p:nvCxnSpPr>
          <p:spPr>
            <a:xfrm>
              <a:off x="10595809" y="2501848"/>
              <a:ext cx="15783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Background">
              <a:extLst>
                <a:ext uri="{FF2B5EF4-FFF2-40B4-BE49-F238E27FC236}">
                  <a16:creationId xmlns:a16="http://schemas.microsoft.com/office/drawing/2014/main" xmlns="" id="{12A54628-84A9-44CB-A81D-4C642051B35E}"/>
                </a:ext>
              </a:extLst>
            </p:cNvPr>
            <p:cNvSpPr/>
            <p:nvPr/>
          </p:nvSpPr>
          <p:spPr>
            <a:xfrm>
              <a:off x="8618369" y="2322355"/>
              <a:ext cx="1977440" cy="347151"/>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Text">
              <a:extLst>
                <a:ext uri="{FF2B5EF4-FFF2-40B4-BE49-F238E27FC236}">
                  <a16:creationId xmlns:a16="http://schemas.microsoft.com/office/drawing/2014/main" xmlns="" id="{DBB8417C-BFDC-4C68-A750-8B0478B37A21}"/>
                </a:ext>
              </a:extLst>
            </p:cNvPr>
            <p:cNvSpPr txBox="1"/>
            <p:nvPr/>
          </p:nvSpPr>
          <p:spPr>
            <a:xfrm>
              <a:off x="8793584" y="2338239"/>
              <a:ext cx="1642634" cy="307777"/>
            </a:xfrm>
            <a:prstGeom prst="rect">
              <a:avLst/>
            </a:prstGeom>
            <a:noFill/>
          </p:spPr>
          <p:txBody>
            <a:bodyPr wrap="square" lIns="0" tIns="0" rIns="0" bIns="0" rtlCol="0" anchor="ctr" anchorCtr="0">
              <a:normAutofit/>
            </a:bodyPr>
            <a:lstStyle/>
            <a:p>
              <a:pPr algn="ctr"/>
              <a:r>
                <a:rPr lang="de-DE" sz="2000" b="1" dirty="0">
                  <a:solidFill>
                    <a:schemeClr val="bg1"/>
                  </a:solidFill>
                  <a:latin typeface="Arial Black" panose="020B0604020202020204" pitchFamily="34" charset="0"/>
                  <a:cs typeface="Arial Black" panose="020B0604020202020204" pitchFamily="34" charset="0"/>
                </a:rPr>
                <a:t>$ 2000</a:t>
              </a:r>
              <a:endParaRPr lang="en-US" sz="2000" b="1" dirty="0">
                <a:solidFill>
                  <a:schemeClr val="bg1"/>
                </a:solidFill>
                <a:latin typeface="Arial Black" panose="020B0604020202020204" pitchFamily="34" charset="0"/>
                <a:cs typeface="Arial Black" panose="020B0604020202020204" pitchFamily="34" charset="0"/>
              </a:endParaRPr>
            </a:p>
          </p:txBody>
        </p:sp>
      </p:grpSp>
      <p:pic>
        <p:nvPicPr>
          <p:cNvPr id="34" name="correct answer">
            <a:hlinkClick r:id="" action="ppaction://media"/>
            <a:extLst>
              <a:ext uri="{FF2B5EF4-FFF2-40B4-BE49-F238E27FC236}">
                <a16:creationId xmlns:a16="http://schemas.microsoft.com/office/drawing/2014/main" xmlns="" id="{D543C744-B988-423B-A5E0-4DCC28B5B61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43834" y="257694"/>
            <a:ext cx="609600" cy="6096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5556" y="93179"/>
            <a:ext cx="2921973" cy="1110046"/>
          </a:xfrm>
          <a:prstGeom prst="rect">
            <a:avLst/>
          </a:prstGeom>
        </p:spPr>
      </p:pic>
    </p:spTree>
    <p:custDataLst>
      <p:tags r:id="rId1"/>
    </p:custDataLst>
    <p:extLst>
      <p:ext uri="{BB962C8B-B14F-4D97-AF65-F5344CB8AC3E}">
        <p14:creationId xmlns:p14="http://schemas.microsoft.com/office/powerpoint/2010/main" val="1746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6"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0.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1.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2.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3.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4.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5.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6.xml><?xml version="1.0" encoding="utf-8"?>
<p:tagLst xmlns:a="http://schemas.openxmlformats.org/drawingml/2006/main" xmlns:r="http://schemas.openxmlformats.org/officeDocument/2006/relationships" xmlns:p="http://schemas.openxmlformats.org/presentationml/2006/main">
  <p:tag name="SLIDELIZARD_POLLACTION" val="None"/>
  <p:tag name="SLIDELIZARD_POLLTEMPLATEID" val="61b8c699380a92798c07e33e"/>
</p:tagLst>
</file>

<file path=ppt/tags/tag17.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8.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19.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xml><?xml version="1.0" encoding="utf-8"?>
<p:tagLst xmlns:a="http://schemas.openxmlformats.org/drawingml/2006/main" xmlns:r="http://schemas.openxmlformats.org/officeDocument/2006/relationships" xmlns:p="http://schemas.openxmlformats.org/presentationml/2006/main">
  <p:tag name="SLIDELIZARD_POLLACTION" val="None"/>
  <p:tag name="SLIDELIZARD_POLLTEMPLATEID" val="61b8c699380a92798c07e33e"/>
</p:tagLst>
</file>

<file path=ppt/tags/tag20.xml><?xml version="1.0" encoding="utf-8"?>
<p:tagLst xmlns:a="http://schemas.openxmlformats.org/drawingml/2006/main" xmlns:r="http://schemas.openxmlformats.org/officeDocument/2006/relationships" xmlns:p="http://schemas.openxmlformats.org/presentationml/2006/main">
  <p:tag name="SLIDELIZARD_POLLACTION" val="None"/>
  <p:tag name="SLIDELIZARD_POLLTEMPLATEID" val="61b8c699380a92798c07e33e"/>
</p:tagLst>
</file>

<file path=ppt/tags/tag21.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2.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3.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4.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5.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6.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7.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8.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29.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xml><?xml version="1.0" encoding="utf-8"?>
<p:tagLst xmlns:a="http://schemas.openxmlformats.org/drawingml/2006/main" xmlns:r="http://schemas.openxmlformats.org/officeDocument/2006/relationships" xmlns:p="http://schemas.openxmlformats.org/presentationml/2006/main">
  <p:tag name="SLIDELIZARD_POLLACTION" val="None"/>
  <p:tag name="SLIDELIZARD_POLLTEMPLATEID" val="61b8c699380a92798c07e33e"/>
</p:tagLst>
</file>

<file path=ppt/tags/tag30.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1.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2.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3.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4.xml><?xml version="1.0" encoding="utf-8"?>
<p:tagLst xmlns:a="http://schemas.openxmlformats.org/drawingml/2006/main" xmlns:r="http://schemas.openxmlformats.org/officeDocument/2006/relationships" xmlns:p="http://schemas.openxmlformats.org/presentationml/2006/main">
  <p:tag name="SLIDELIZARD_POLLACTION" val="None"/>
</p:tagLst>
</file>

<file path=ppt/tags/tag35.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6.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37.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4.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5.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6.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7.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8.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ags/tag9.xml><?xml version="1.0" encoding="utf-8"?>
<p:tagLst xmlns:a="http://schemas.openxmlformats.org/drawingml/2006/main" xmlns:r="http://schemas.openxmlformats.org/officeDocument/2006/relationships" xmlns:p="http://schemas.openxmlformats.org/presentationml/2006/main">
  <p:tag name="SLIDELIZARD_POLLTEMPLATEID" val="61b8c699380a92798c07e33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tlCol="0" anchor="ctr">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2A039395E52A4481E99A284DD18DE6" ma:contentTypeVersion="13" ma:contentTypeDescription="Create a new document." ma:contentTypeScope="" ma:versionID="f7c8f2b6bf623116b790949cf986e180">
  <xsd:schema xmlns:xsd="http://www.w3.org/2001/XMLSchema" xmlns:xs="http://www.w3.org/2001/XMLSchema" xmlns:p="http://schemas.microsoft.com/office/2006/metadata/properties" xmlns:ns2="23661874-da08-4297-8e9a-86c876574d92" xmlns:ns3="eb47fbde-ef8c-49b4-9b93-508121e91eaa" targetNamespace="http://schemas.microsoft.com/office/2006/metadata/properties" ma:root="true" ma:fieldsID="fbc92a73e89b93c615119b6747aa3677" ns2:_="" ns3:_="">
    <xsd:import namespace="23661874-da08-4297-8e9a-86c876574d92"/>
    <xsd:import namespace="eb47fbde-ef8c-49b4-9b93-508121e91ea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61874-da08-4297-8e9a-86c876574d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47fbde-ef8c-49b4-9b93-508121e91ea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F34EBA-A5CF-4A96-A902-2AE9B005906D}">
  <ds:schemaRefs>
    <ds:schemaRef ds:uri="http://schemas.microsoft.com/sharepoint/v3/contenttype/forms"/>
  </ds:schemaRefs>
</ds:datastoreItem>
</file>

<file path=customXml/itemProps2.xml><?xml version="1.0" encoding="utf-8"?>
<ds:datastoreItem xmlns:ds="http://schemas.openxmlformats.org/officeDocument/2006/customXml" ds:itemID="{6C8571CE-DD7B-4429-8FE4-0495FE4EA004}">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eb47fbde-ef8c-49b4-9b93-508121e91eaa"/>
    <ds:schemaRef ds:uri="23661874-da08-4297-8e9a-86c876574d92"/>
    <ds:schemaRef ds:uri="http://www.w3.org/XML/1998/namespace"/>
  </ds:schemaRefs>
</ds:datastoreItem>
</file>

<file path=customXml/itemProps3.xml><?xml version="1.0" encoding="utf-8"?>
<ds:datastoreItem xmlns:ds="http://schemas.openxmlformats.org/officeDocument/2006/customXml" ds:itemID="{B4D300BD-3179-4B5B-86CF-7FBC8E1FC4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661874-da08-4297-8e9a-86c876574d92"/>
    <ds:schemaRef ds:uri="eb47fbde-ef8c-49b4-9b93-508121e91e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1165</TotalTime>
  <Words>1158</Words>
  <Application>Microsoft Office PowerPoint</Application>
  <PresentationFormat>Widescreen</PresentationFormat>
  <Paragraphs>557</Paragraphs>
  <Slides>37</Slides>
  <Notes>0</Notes>
  <HiddenSlides>0</HiddenSlides>
  <MMClips>57</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SimSun</vt:lpstr>
      <vt:lpstr>Abadi Extra Light</vt:lpstr>
      <vt:lpstr>AL-KANZ</vt:lpstr>
      <vt:lpstr>Arabic Typesetting</vt:lpstr>
      <vt:lpstr>Arial</vt:lpstr>
      <vt:lpstr>Arial Black</vt:lpstr>
      <vt:lpstr>Atherton</vt:lpstr>
      <vt:lpstr>Calibri</vt:lpstr>
      <vt:lpstr>Calibri Light</vt:lpstr>
      <vt:lpstr>DecoType Naskh</vt:lpstr>
      <vt:lpstr>Times New Roman</vt:lpstr>
      <vt:lpstr>Office</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piale</dc:creator>
  <cp:lastModifiedBy>Mustafa Maheshwar</cp:lastModifiedBy>
  <cp:revision>161</cp:revision>
  <dcterms:created xsi:type="dcterms:W3CDTF">2020-02-11T13:02:59Z</dcterms:created>
  <dcterms:modified xsi:type="dcterms:W3CDTF">2022-06-01T19:44:31Z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0x010100FC2A039395E52A4481E99A284DD18DE6</vt:lpwstr>
  </property>
  <property fmtid="{D5CDD505-2E9C-101B-9397-08002B2CF9AE}" pid="3" name="Order">
    <vt:r8>10300</vt:r8>
  </property>
</Properties>
</file>